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5"/>
  </p:notesMasterIdLst>
  <p:sldIdLst>
    <p:sldId id="448" r:id="rId2"/>
    <p:sldId id="450" r:id="rId3"/>
    <p:sldId id="498" r:id="rId4"/>
    <p:sldId id="499" r:id="rId5"/>
    <p:sldId id="500" r:id="rId6"/>
    <p:sldId id="494" r:id="rId7"/>
    <p:sldId id="495" r:id="rId8"/>
    <p:sldId id="501" r:id="rId9"/>
    <p:sldId id="502" r:id="rId10"/>
    <p:sldId id="514" r:id="rId11"/>
    <p:sldId id="503" r:id="rId12"/>
    <p:sldId id="504" r:id="rId13"/>
    <p:sldId id="515" r:id="rId14"/>
    <p:sldId id="516" r:id="rId15"/>
    <p:sldId id="517" r:id="rId16"/>
    <p:sldId id="505" r:id="rId17"/>
    <p:sldId id="506" r:id="rId18"/>
    <p:sldId id="507" r:id="rId19"/>
    <p:sldId id="463" r:id="rId20"/>
    <p:sldId id="508" r:id="rId21"/>
    <p:sldId id="509" r:id="rId22"/>
    <p:sldId id="489" r:id="rId23"/>
    <p:sldId id="510" r:id="rId24"/>
    <p:sldId id="511" r:id="rId25"/>
    <p:sldId id="470" r:id="rId26"/>
    <p:sldId id="469" r:id="rId27"/>
    <p:sldId id="474" r:id="rId28"/>
    <p:sldId id="512" r:id="rId29"/>
    <p:sldId id="513" r:id="rId30"/>
    <p:sldId id="478" r:id="rId31"/>
    <p:sldId id="476" r:id="rId32"/>
    <p:sldId id="480" r:id="rId33"/>
    <p:sldId id="475" r:id="rId34"/>
    <p:sldId id="620" r:id="rId35"/>
    <p:sldId id="618" r:id="rId36"/>
    <p:sldId id="521" r:id="rId37"/>
    <p:sldId id="522" r:id="rId38"/>
    <p:sldId id="523" r:id="rId39"/>
    <p:sldId id="518" r:id="rId40"/>
    <p:sldId id="519" r:id="rId41"/>
    <p:sldId id="520" r:id="rId42"/>
    <p:sldId id="524" r:id="rId43"/>
    <p:sldId id="61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62" autoAdjust="0"/>
    <p:restoredTop sz="94660"/>
  </p:normalViewPr>
  <p:slideViewPr>
    <p:cSldViewPr>
      <p:cViewPr varScale="1">
        <p:scale>
          <a:sx n="64" d="100"/>
          <a:sy n="64" d="100"/>
        </p:scale>
        <p:origin x="90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D1C0D0-39C7-4B49-81B4-829D8100CC7C}" type="datetimeFigureOut">
              <a:rPr lang="en-GB" smtClean="0"/>
              <a:pPr/>
              <a:t>08/11/2019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902F0B-E0AB-486B-99C1-44A5693B30E5}" type="slidenum">
              <a:rPr lang="en-GB" smtClean="0"/>
              <a:pPr/>
              <a:t>‹#›</a:t>
            </a:fld>
            <a:endParaRPr lang="en-GB"/>
          </a:p>
        </p:txBody>
      </p:sp>
    </p:spTree>
    <p:extLst>
      <p:ext uri="{BB962C8B-B14F-4D97-AF65-F5344CB8AC3E}">
        <p14:creationId xmlns:p14="http://schemas.microsoft.com/office/powerpoint/2010/main" val="421525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60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846320"/>
            <a:ext cx="6858000" cy="914400"/>
          </a:xfrm>
        </p:spPr>
        <p:txBody>
          <a:bodyPr/>
          <a:lstStyle>
            <a:lvl1pPr marL="0" indent="0" algn="r">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11"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
        <p:nvSpPr>
          <p:cNvPr id="7"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r">
              <a:lnSpc>
                <a:spcPct val="100000"/>
              </a:lnSpc>
              <a:defRPr sz="60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Slide Number Placeholder 7"/>
          <p:cNvSpPr>
            <a:spLocks noGrp="1"/>
          </p:cNvSpPr>
          <p:nvPr>
            <p:ph type="sldNum" sz="quarter" idx="11"/>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2000" y="1574800"/>
            <a:ext cx="3581400" cy="4525963"/>
          </a:xfrm>
        </p:spPr>
        <p:txBody>
          <a:bodyPr/>
          <a:lstStyle>
            <a:lvl1pPr algn="l" rtl="0">
              <a:defRPr sz="20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5800" y="1574800"/>
            <a:ext cx="3581400" cy="4525963"/>
          </a:xfr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62000" y="1572768"/>
            <a:ext cx="3581400" cy="639762"/>
          </a:xfrm>
        </p:spPr>
        <p:txBody>
          <a:bodyPr anchor="b">
            <a:noAutofit/>
          </a:bodyPr>
          <a:lstStyle>
            <a:lvl1pPr marL="0" indent="0" algn="r" rtl="1">
              <a:buNone/>
              <a:defRPr lang="en-US" sz="2000" b="1" u="none"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r" defTabSz="914400" rtl="1" eaLnBrk="1" latinLnBrk="0" hangingPunct="1">
              <a:spcBef>
                <a:spcPct val="20000"/>
              </a:spcBef>
              <a:spcAft>
                <a:spcPts val="600"/>
              </a:spcAft>
              <a:buFont typeface="Arial" pitchFamily="34" charset="0"/>
              <a:buNone/>
            </a:pPr>
            <a:r>
              <a:rPr lang="en-US"/>
              <a:t>Click to edit Master text styles</a:t>
            </a:r>
          </a:p>
        </p:txBody>
      </p:sp>
      <p:sp>
        <p:nvSpPr>
          <p:cNvPr id="4" name="Content Placeholder 3"/>
          <p:cNvSpPr>
            <a:spLocks noGrp="1"/>
          </p:cNvSpPr>
          <p:nvPr>
            <p:ph sz="half" idx="2"/>
          </p:nvPr>
        </p:nvSpPr>
        <p:spPr>
          <a:xfrm>
            <a:off x="762000" y="2255520"/>
            <a:ext cx="3581400" cy="3840480"/>
          </a:xfrm>
        </p:spPr>
        <p:txBody>
          <a:bodyPr/>
          <a:lstStyle>
            <a:lvl1pPr algn="l" rtl="0">
              <a:defRPr sz="2000"/>
            </a:lvl1pPr>
            <a:lvl2pPr algn="l" rtl="0">
              <a:defRPr sz="20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5800" y="1572768"/>
            <a:ext cx="3581400" cy="639762"/>
          </a:xfrm>
        </p:spPr>
        <p:txBody>
          <a:bodyPr vert="horz" lIns="91440" tIns="45720" rIns="91440" bIns="45720" rtlCol="0" anchor="b">
            <a:noAutofit/>
          </a:bodyPr>
          <a:lstStyle>
            <a:lvl1pPr marL="0" indent="0" algn="r" defTabSz="914400" rtl="1" eaLnBrk="1" latinLnBrk="0" hangingPunct="1">
              <a:spcBef>
                <a:spcPct val="20000"/>
              </a:spcBef>
              <a:spcAft>
                <a:spcPts val="600"/>
              </a:spcAft>
              <a:buFont typeface="Arial" pitchFamily="34" charset="0"/>
              <a:buNone/>
              <a:defRPr lang="en-US" sz="2000" b="1" u="none" kern="1200" dirty="0" smtClean="0">
                <a:solidFill>
                  <a:schemeClr val="tx1"/>
                </a:solidFill>
                <a:latin typeface="+mn-lt"/>
                <a:ea typeface="+mn-ea"/>
                <a:cs typeface="+mn-cs"/>
              </a:defRPr>
            </a:lvl1pPr>
          </a:lstStyle>
          <a:p>
            <a:pPr lvl="0"/>
            <a:r>
              <a:rPr lang="en-US"/>
              <a:t>Click to edit Master text styles</a:t>
            </a:r>
          </a:p>
        </p:txBody>
      </p:sp>
      <p:sp>
        <p:nvSpPr>
          <p:cNvPr id="6" name="Content Placeholder 5"/>
          <p:cNvSpPr>
            <a:spLocks noGrp="1"/>
          </p:cNvSpPr>
          <p:nvPr>
            <p:ph sz="quarter" idx="4"/>
          </p:nvPr>
        </p:nvSpPr>
        <p:spPr>
          <a:xfrm>
            <a:off x="4495800" y="2259366"/>
            <a:ext cx="3581400" cy="384048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
        <p:nvSpPr>
          <p:cNvPr id="8" name="Title 7"/>
          <p:cNvSpPr>
            <a:spLocks noGrp="1"/>
          </p:cNvSpPr>
          <p:nvPr>
            <p:ph type="title"/>
          </p:nvPr>
        </p:nvSpPr>
        <p:spPr>
          <a:xfrm>
            <a:off x="1066800" y="152718"/>
            <a:ext cx="7620000" cy="1371600"/>
          </a:xfrm>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8" name="Title 7"/>
          <p:cNvSpPr>
            <a:spLocks noGrp="1"/>
          </p:cNvSpPr>
          <p:nvPr>
            <p:ph type="title"/>
          </p:nvPr>
        </p:nvSpPr>
        <p:spPr>
          <a:xfrm>
            <a:off x="457200" y="4953000"/>
            <a:ext cx="8153400" cy="762000"/>
          </a:xfrm>
        </p:spPr>
        <p:txBody>
          <a:bodyPr anchor="t">
            <a:normAutofit/>
          </a:bodyPr>
          <a:lstStyle>
            <a:lvl1pPr>
              <a:defRPr sz="30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76200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A85E95EA-764A-438A-AB2D-615555310C78}" type="slidenum">
              <a:rPr lang="en-GB" smtClean="0"/>
              <a:pPr/>
              <a:t>‹#›</a:t>
            </a:fld>
            <a:endParaRPr lang="en-GB"/>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r" defTabSz="914400" rtl="1" eaLnBrk="1" latinLnBrk="0" hangingPunct="1">
        <a:spcBef>
          <a:spcPct val="0"/>
        </a:spcBef>
        <a:buNone/>
        <a:defRPr sz="30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85000" lnSpcReduction="20000"/>
          </a:bodyPr>
          <a:lstStyle/>
          <a:p>
            <a:r>
              <a:rPr lang="ar-JO" dirty="0"/>
              <a:t>مهارات استخدام شبكات التواصل الاجتماعي</a:t>
            </a:r>
            <a:br>
              <a:rPr lang="en-US" dirty="0"/>
            </a:br>
            <a:r>
              <a:rPr lang="en-US" dirty="0"/>
              <a:t>0731102</a:t>
            </a:r>
          </a:p>
        </p:txBody>
      </p:sp>
      <p:sp>
        <p:nvSpPr>
          <p:cNvPr id="4" name="Slide Number Placeholder 3"/>
          <p:cNvSpPr>
            <a:spLocks noGrp="1"/>
          </p:cNvSpPr>
          <p:nvPr>
            <p:ph type="sldNum" sz="quarter" idx="12"/>
          </p:nvPr>
        </p:nvSpPr>
        <p:spPr/>
        <p:txBody>
          <a:bodyPr/>
          <a:lstStyle/>
          <a:p>
            <a:fld id="{A85E95EA-764A-438A-AB2D-615555310C78}" type="slidenum">
              <a:rPr lang="en-GB" smtClean="0">
                <a:solidFill>
                  <a:schemeClr val="tx2"/>
                </a:solidFill>
              </a:rPr>
              <a:pPr/>
              <a:t>1</a:t>
            </a:fld>
            <a:endParaRPr lang="en-GB" dirty="0">
              <a:solidFill>
                <a:schemeClr val="tx2"/>
              </a:solidFill>
            </a:endParaRPr>
          </a:p>
        </p:txBody>
      </p:sp>
      <p:sp>
        <p:nvSpPr>
          <p:cNvPr id="5" name="Title 4"/>
          <p:cNvSpPr>
            <a:spLocks noGrp="1"/>
          </p:cNvSpPr>
          <p:nvPr>
            <p:ph type="title"/>
          </p:nvPr>
        </p:nvSpPr>
        <p:spPr/>
        <p:txBody>
          <a:bodyPr/>
          <a:lstStyle/>
          <a:p>
            <a:r>
              <a:rPr lang="ar-JO" dirty="0"/>
              <a:t>فيسبوك </a:t>
            </a:r>
            <a:r>
              <a:rPr lang="en-US" dirty="0"/>
              <a:t>Facebook</a:t>
            </a:r>
            <a:endParaRPr lang="ar-JO" dirty="0"/>
          </a:p>
        </p:txBody>
      </p:sp>
      <p:sp>
        <p:nvSpPr>
          <p:cNvPr id="8" name="AutoShape 2" descr="Image result for social networ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pic>
        <p:nvPicPr>
          <p:cNvPr id="1031" name="Picture 7"/>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5348" b="5348"/>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105400"/>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7231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55950-A7C4-404D-9B6C-702D575201A6}"/>
              </a:ext>
            </a:extLst>
          </p:cNvPr>
          <p:cNvSpPr>
            <a:spLocks noGrp="1"/>
          </p:cNvSpPr>
          <p:nvPr>
            <p:ph type="title"/>
          </p:nvPr>
        </p:nvSpPr>
        <p:spPr/>
        <p:txBody>
          <a:bodyPr/>
          <a:lstStyle/>
          <a:p>
            <a:r>
              <a:rPr lang="ar-JO" dirty="0"/>
              <a:t>اعدادات الخصوصية</a:t>
            </a:r>
            <a:br>
              <a:rPr lang="ar-JO" dirty="0"/>
            </a:br>
            <a:r>
              <a:rPr lang="en-US" dirty="0"/>
              <a:t>Privacy Settings</a:t>
            </a:r>
          </a:p>
        </p:txBody>
      </p:sp>
      <p:sp>
        <p:nvSpPr>
          <p:cNvPr id="3" name="Content Placeholder 2">
            <a:extLst>
              <a:ext uri="{FF2B5EF4-FFF2-40B4-BE49-F238E27FC236}">
                <a16:creationId xmlns:a16="http://schemas.microsoft.com/office/drawing/2014/main" id="{EC039EEA-B97A-4AB2-A320-756869D27DF0}"/>
              </a:ext>
            </a:extLst>
          </p:cNvPr>
          <p:cNvSpPr>
            <a:spLocks noGrp="1"/>
          </p:cNvSpPr>
          <p:nvPr>
            <p:ph idx="1"/>
          </p:nvPr>
        </p:nvSpPr>
        <p:spPr/>
        <p:txBody>
          <a:bodyPr/>
          <a:lstStyle/>
          <a:p>
            <a:pPr marL="342900" indent="-342900">
              <a:buFont typeface="Arial" panose="020B0604020202020204" pitchFamily="34" charset="0"/>
              <a:buChar char="•"/>
            </a:pPr>
            <a:r>
              <a:rPr lang="ar-JO" b="0" dirty="0"/>
              <a:t>نشاطك</a:t>
            </a:r>
            <a:r>
              <a:rPr lang="en-US" b="0" dirty="0"/>
              <a:t> </a:t>
            </a:r>
            <a:r>
              <a:rPr lang="ar-JO" b="0" dirty="0"/>
              <a:t> </a:t>
            </a:r>
            <a:r>
              <a:rPr lang="en-US" b="0" dirty="0"/>
              <a:t>Your Activity</a:t>
            </a:r>
          </a:p>
          <a:p>
            <a:pPr marL="342900" indent="-342900">
              <a:buFont typeface="Arial" panose="020B0604020202020204" pitchFamily="34" charset="0"/>
              <a:buChar char="•"/>
            </a:pPr>
            <a:r>
              <a:rPr lang="ar-JO" b="0" dirty="0"/>
              <a:t>طريقة عثور الأشخاص عليك والتواصل معك </a:t>
            </a:r>
            <a:r>
              <a:rPr lang="en-US" b="0" dirty="0"/>
              <a:t>How People Find and Contact You</a:t>
            </a:r>
          </a:p>
          <a:p>
            <a:pPr marL="342900" indent="-342900">
              <a:buFont typeface="Arial" panose="020B0604020202020204" pitchFamily="34" charset="0"/>
              <a:buChar char="•"/>
            </a:pPr>
            <a:endParaRPr lang="ar-JO"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ar-JO" b="0" dirty="0"/>
          </a:p>
          <a:p>
            <a:pPr marL="342900" indent="-34290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C847CDBC-2117-45CF-B2A3-A4FD9D878121}"/>
              </a:ext>
            </a:extLst>
          </p:cNvPr>
          <p:cNvSpPr>
            <a:spLocks noGrp="1"/>
          </p:cNvSpPr>
          <p:nvPr>
            <p:ph type="sldNum" sz="quarter" idx="12"/>
          </p:nvPr>
        </p:nvSpPr>
        <p:spPr/>
        <p:txBody>
          <a:bodyPr/>
          <a:lstStyle/>
          <a:p>
            <a:fld id="{A85E95EA-764A-438A-AB2D-615555310C78}" type="slidenum">
              <a:rPr lang="en-GB" smtClean="0"/>
              <a:pPr/>
              <a:t>10</a:t>
            </a:fld>
            <a:endParaRPr lang="en-GB"/>
          </a:p>
        </p:txBody>
      </p:sp>
    </p:spTree>
    <p:extLst>
      <p:ext uri="{BB962C8B-B14F-4D97-AF65-F5344CB8AC3E}">
        <p14:creationId xmlns:p14="http://schemas.microsoft.com/office/powerpoint/2010/main" val="3768170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سجل النشاط </a:t>
            </a:r>
            <a:r>
              <a:rPr lang="en-US" dirty="0">
                <a:solidFill>
                  <a:schemeClr val="tx2"/>
                </a:solidFill>
              </a:rPr>
              <a:t>Activity Log</a:t>
            </a:r>
          </a:p>
        </p:txBody>
      </p:sp>
    </p:spTree>
    <p:extLst>
      <p:ext uri="{BB962C8B-B14F-4D97-AF65-F5344CB8AC3E}">
        <p14:creationId xmlns:p14="http://schemas.microsoft.com/office/powerpoint/2010/main" val="61267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14B5DB1-BDBD-47ED-BD8A-A7E4658D32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48" y="533400"/>
            <a:ext cx="8796252"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2609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18981-9310-4E3F-9888-4F4A42D23CC5}"/>
              </a:ext>
            </a:extLst>
          </p:cNvPr>
          <p:cNvSpPr>
            <a:spLocks noGrp="1"/>
          </p:cNvSpPr>
          <p:nvPr>
            <p:ph type="title"/>
          </p:nvPr>
        </p:nvSpPr>
        <p:spPr/>
        <p:txBody>
          <a:bodyPr/>
          <a:lstStyle/>
          <a:p>
            <a:r>
              <a:rPr lang="ar-JO" dirty="0"/>
              <a:t>سجل النشاط </a:t>
            </a:r>
            <a:r>
              <a:rPr lang="en-US" dirty="0"/>
              <a:t>Activity Log</a:t>
            </a:r>
            <a:br>
              <a:rPr lang="en-US" dirty="0"/>
            </a:br>
            <a:endParaRPr lang="en-US" dirty="0"/>
          </a:p>
        </p:txBody>
      </p:sp>
      <p:sp>
        <p:nvSpPr>
          <p:cNvPr id="3" name="Content Placeholder 2">
            <a:extLst>
              <a:ext uri="{FF2B5EF4-FFF2-40B4-BE49-F238E27FC236}">
                <a16:creationId xmlns:a16="http://schemas.microsoft.com/office/drawing/2014/main" id="{15CC6884-3053-4727-B2FF-29DAE78C2C37}"/>
              </a:ext>
            </a:extLst>
          </p:cNvPr>
          <p:cNvSpPr>
            <a:spLocks noGrp="1"/>
          </p:cNvSpPr>
          <p:nvPr>
            <p:ph idx="1"/>
          </p:nvPr>
        </p:nvSpPr>
        <p:spPr/>
        <p:txBody>
          <a:bodyPr/>
          <a:lstStyle/>
          <a:p>
            <a:pPr marL="342900" indent="-342900">
              <a:buFont typeface="Arial" panose="020B0604020202020204" pitchFamily="34" charset="0"/>
              <a:buChar char="•"/>
            </a:pPr>
            <a:r>
              <a:rPr lang="ar-JO" b="0" dirty="0"/>
              <a:t>سجل النشاط </a:t>
            </a:r>
            <a:r>
              <a:rPr lang="en-US" b="0" dirty="0"/>
              <a:t>Activity Log</a:t>
            </a:r>
            <a:endParaRPr lang="ar-JO" b="0" dirty="0"/>
          </a:p>
          <a:p>
            <a:pPr marL="342900" indent="-342900">
              <a:buFont typeface="Arial" panose="020B0604020202020204" pitchFamily="34" charset="0"/>
              <a:buChar char="•"/>
            </a:pPr>
            <a:r>
              <a:rPr lang="ar-JO" b="0" dirty="0"/>
              <a:t>مراجعة اليوميات </a:t>
            </a:r>
            <a:r>
              <a:rPr lang="en-US" b="0" dirty="0"/>
              <a:t>Timeline Review</a:t>
            </a:r>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01EDE5A9-10D3-4605-8FC1-CDB7C2F578E9}"/>
              </a:ext>
            </a:extLst>
          </p:cNvPr>
          <p:cNvSpPr>
            <a:spLocks noGrp="1"/>
          </p:cNvSpPr>
          <p:nvPr>
            <p:ph type="sldNum" sz="quarter" idx="12"/>
          </p:nvPr>
        </p:nvSpPr>
        <p:spPr/>
        <p:txBody>
          <a:bodyPr/>
          <a:lstStyle/>
          <a:p>
            <a:fld id="{A85E95EA-764A-438A-AB2D-615555310C78}" type="slidenum">
              <a:rPr lang="en-GB" smtClean="0"/>
              <a:pPr/>
              <a:t>13</a:t>
            </a:fld>
            <a:endParaRPr lang="en-GB"/>
          </a:p>
        </p:txBody>
      </p:sp>
    </p:spTree>
    <p:extLst>
      <p:ext uri="{BB962C8B-B14F-4D97-AF65-F5344CB8AC3E}">
        <p14:creationId xmlns:p14="http://schemas.microsoft.com/office/powerpoint/2010/main" val="2901915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التنبيهات </a:t>
            </a:r>
            <a:r>
              <a:rPr lang="en-US" dirty="0">
                <a:solidFill>
                  <a:schemeClr val="tx2"/>
                </a:solidFill>
              </a:rPr>
              <a:t>Notifications</a:t>
            </a:r>
          </a:p>
        </p:txBody>
      </p:sp>
    </p:spTree>
    <p:extLst>
      <p:ext uri="{BB962C8B-B14F-4D97-AF65-F5344CB8AC3E}">
        <p14:creationId xmlns:p14="http://schemas.microsoft.com/office/powerpoint/2010/main" val="4203139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FD10A6-470D-4B48-83AC-F2E70E67B582}"/>
              </a:ext>
            </a:extLst>
          </p:cNvPr>
          <p:cNvPicPr>
            <a:picLocks noChangeAspect="1"/>
          </p:cNvPicPr>
          <p:nvPr/>
        </p:nvPicPr>
        <p:blipFill>
          <a:blip r:embed="rId2"/>
          <a:stretch>
            <a:fillRect/>
          </a:stretch>
        </p:blipFill>
        <p:spPr>
          <a:xfrm>
            <a:off x="2057400" y="197162"/>
            <a:ext cx="5091113" cy="6289720"/>
          </a:xfrm>
          <a:prstGeom prst="rect">
            <a:avLst/>
          </a:prstGeom>
        </p:spPr>
      </p:pic>
    </p:spTree>
    <p:extLst>
      <p:ext uri="{BB962C8B-B14F-4D97-AF65-F5344CB8AC3E}">
        <p14:creationId xmlns:p14="http://schemas.microsoft.com/office/powerpoint/2010/main" val="1995340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القوائم </a:t>
            </a:r>
            <a:r>
              <a:rPr lang="en-US" dirty="0">
                <a:solidFill>
                  <a:schemeClr val="tx2"/>
                </a:solidFill>
              </a:rPr>
              <a:t>Lists</a:t>
            </a:r>
          </a:p>
        </p:txBody>
      </p:sp>
    </p:spTree>
    <p:extLst>
      <p:ext uri="{BB962C8B-B14F-4D97-AF65-F5344CB8AC3E}">
        <p14:creationId xmlns:p14="http://schemas.microsoft.com/office/powerpoint/2010/main" val="193243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B67C8C4-0CEE-4186-81F4-D7AF2E9EFCAD}"/>
              </a:ext>
            </a:extLst>
          </p:cNvPr>
          <p:cNvGrpSpPr/>
          <p:nvPr/>
        </p:nvGrpSpPr>
        <p:grpSpPr>
          <a:xfrm>
            <a:off x="152400" y="304799"/>
            <a:ext cx="8793480" cy="6189535"/>
            <a:chOff x="152400" y="304799"/>
            <a:chExt cx="8793480" cy="6189535"/>
          </a:xfrm>
        </p:grpSpPr>
        <p:pic>
          <p:nvPicPr>
            <p:cNvPr id="4" name="Picture 3">
              <a:extLst>
                <a:ext uri="{FF2B5EF4-FFF2-40B4-BE49-F238E27FC236}">
                  <a16:creationId xmlns:a16="http://schemas.microsoft.com/office/drawing/2014/main" id="{C2B36820-343B-4866-BB36-1F9C96CFB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799"/>
              <a:ext cx="8793480" cy="6189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5ADCF64B-C437-4141-9C19-5EC4788A5A1E}"/>
                </a:ext>
              </a:extLst>
            </p:cNvPr>
            <p:cNvPicPr>
              <a:picLocks noChangeAspect="1"/>
            </p:cNvPicPr>
            <p:nvPr/>
          </p:nvPicPr>
          <p:blipFill>
            <a:blip r:embed="rId3"/>
            <a:stretch>
              <a:fillRect/>
            </a:stretch>
          </p:blipFill>
          <p:spPr>
            <a:xfrm>
              <a:off x="228600" y="914400"/>
              <a:ext cx="8229600" cy="1447800"/>
            </a:xfrm>
            <a:prstGeom prst="rect">
              <a:avLst/>
            </a:prstGeom>
          </p:spPr>
        </p:pic>
      </p:grpSp>
    </p:spTree>
    <p:extLst>
      <p:ext uri="{BB962C8B-B14F-4D97-AF65-F5344CB8AC3E}">
        <p14:creationId xmlns:p14="http://schemas.microsoft.com/office/powerpoint/2010/main" val="1840616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BA008-1946-4292-9978-7537A59BD826}"/>
              </a:ext>
            </a:extLst>
          </p:cNvPr>
          <p:cNvSpPr>
            <a:spLocks noGrp="1"/>
          </p:cNvSpPr>
          <p:nvPr>
            <p:ph type="title"/>
          </p:nvPr>
        </p:nvSpPr>
        <p:spPr/>
        <p:txBody>
          <a:bodyPr/>
          <a:lstStyle/>
          <a:p>
            <a:r>
              <a:rPr lang="ar-JO" dirty="0"/>
              <a:t>القوائم </a:t>
            </a:r>
            <a:r>
              <a:rPr lang="en-US" dirty="0"/>
              <a:t>Lists</a:t>
            </a:r>
            <a:br>
              <a:rPr lang="en-US" dirty="0"/>
            </a:br>
            <a:endParaRPr lang="en-US" dirty="0"/>
          </a:p>
        </p:txBody>
      </p:sp>
      <p:sp>
        <p:nvSpPr>
          <p:cNvPr id="3" name="Content Placeholder 2">
            <a:extLst>
              <a:ext uri="{FF2B5EF4-FFF2-40B4-BE49-F238E27FC236}">
                <a16:creationId xmlns:a16="http://schemas.microsoft.com/office/drawing/2014/main" id="{1E80573D-6387-448B-AC74-7B32461C6C8D}"/>
              </a:ext>
            </a:extLst>
          </p:cNvPr>
          <p:cNvSpPr>
            <a:spLocks noGrp="1"/>
          </p:cNvSpPr>
          <p:nvPr>
            <p:ph idx="1"/>
          </p:nvPr>
        </p:nvSpPr>
        <p:spPr/>
        <p:txBody>
          <a:bodyPr/>
          <a:lstStyle/>
          <a:p>
            <a:pPr marL="342900" indent="-342900">
              <a:buFont typeface="Arial" panose="020B0604020202020204" pitchFamily="34" charset="0"/>
              <a:buChar char="•"/>
            </a:pPr>
            <a:r>
              <a:rPr lang="ar-JO" b="0" dirty="0"/>
              <a:t>ما هي القوائم؟</a:t>
            </a:r>
          </a:p>
          <a:p>
            <a:pPr marL="342900" indent="-342900">
              <a:buFont typeface="Arial" panose="020B0604020202020204" pitchFamily="34" charset="0"/>
              <a:buChar char="•"/>
            </a:pPr>
            <a:r>
              <a:rPr lang="ar-JO" b="0" dirty="0"/>
              <a:t>انشاء قائمة</a:t>
            </a:r>
          </a:p>
          <a:p>
            <a:pPr marL="342900" indent="-342900">
              <a:buFont typeface="Arial" panose="020B0604020202020204" pitchFamily="34" charset="0"/>
              <a:buChar char="•"/>
            </a:pPr>
            <a:r>
              <a:rPr lang="ar-JO" b="0" dirty="0"/>
              <a:t>مكونات صفحة القائمة</a:t>
            </a:r>
          </a:p>
          <a:p>
            <a:pPr marL="342900" indent="-342900">
              <a:buFont typeface="Arial" panose="020B0604020202020204" pitchFamily="34" charset="0"/>
              <a:buChar char="•"/>
            </a:pPr>
            <a:r>
              <a:rPr lang="ar-JO" b="0" dirty="0"/>
              <a:t>القوائم ومحدد الجمهور</a:t>
            </a:r>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AB3BE19-7A3E-4779-A81E-2AFEA602538C}"/>
              </a:ext>
            </a:extLst>
          </p:cNvPr>
          <p:cNvSpPr>
            <a:spLocks noGrp="1"/>
          </p:cNvSpPr>
          <p:nvPr>
            <p:ph type="sldNum" sz="quarter" idx="12"/>
          </p:nvPr>
        </p:nvSpPr>
        <p:spPr/>
        <p:txBody>
          <a:bodyPr/>
          <a:lstStyle/>
          <a:p>
            <a:fld id="{A85E95EA-764A-438A-AB2D-615555310C78}" type="slidenum">
              <a:rPr lang="en-GB" smtClean="0"/>
              <a:pPr/>
              <a:t>18</a:t>
            </a:fld>
            <a:endParaRPr lang="en-GB"/>
          </a:p>
        </p:txBody>
      </p:sp>
    </p:spTree>
    <p:extLst>
      <p:ext uri="{BB962C8B-B14F-4D97-AF65-F5344CB8AC3E}">
        <p14:creationId xmlns:p14="http://schemas.microsoft.com/office/powerpoint/2010/main" val="3005639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القوائم </a:t>
            </a:r>
            <a:r>
              <a:rPr lang="en-US" dirty="0"/>
              <a:t>Lists</a:t>
            </a:r>
            <a:br>
              <a:rPr lang="ar-JO" dirty="0"/>
            </a:b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sz="2400" b="0" dirty="0"/>
              <a:t>ربما ترغب في التواصل مع أصدقاء من عملك ولكنك قلق حول اختلاط حياتك الاجتماعية والمهنية.</a:t>
            </a:r>
          </a:p>
          <a:p>
            <a:pPr marL="342900" indent="-342900">
              <a:buClr>
                <a:schemeClr val="tx2"/>
              </a:buClr>
              <a:buFont typeface="Arial" panose="020B0604020202020204" pitchFamily="34" charset="0"/>
              <a:buChar char="•"/>
            </a:pPr>
            <a:r>
              <a:rPr lang="ar-JO" sz="2400" b="0" dirty="0"/>
              <a:t>تستطيع التحكم مع مَن تشارك عن طريق فصل أصدقائك في قوائم. </a:t>
            </a:r>
          </a:p>
          <a:p>
            <a:pPr marL="342900" indent="-342900">
              <a:buClr>
                <a:schemeClr val="tx2"/>
              </a:buClr>
              <a:buFont typeface="Arial" panose="020B0604020202020204" pitchFamily="34" charset="0"/>
              <a:buChar char="•"/>
            </a:pPr>
            <a:r>
              <a:rPr lang="ar-JO" sz="2400" b="0" dirty="0"/>
              <a:t>بمجرد إنشاء قائمة يمكنك اختيار مشاركة بعض الامور فقط مع الاشخاص في تلك القائمة. </a:t>
            </a:r>
          </a:p>
          <a:p>
            <a:pPr marL="342900" indent="-342900">
              <a:buClr>
                <a:schemeClr val="tx2"/>
              </a:buClr>
              <a:buFont typeface="Arial" panose="020B0604020202020204" pitchFamily="34" charset="0"/>
              <a:buChar char="•"/>
            </a:pPr>
            <a:r>
              <a:rPr lang="ar-JO" sz="2400" b="0" dirty="0"/>
              <a:t>يمكنك أيضا مشاركة شيء مع الجميع باستثناء قائمة معينة من الأصدقاء.</a:t>
            </a:r>
          </a:p>
          <a:p>
            <a:pPr marL="342900" indent="-342900">
              <a:buClr>
                <a:schemeClr val="tx2"/>
              </a:buClr>
              <a:buFont typeface="Arial" panose="020B0604020202020204" pitchFamily="34" charset="0"/>
              <a:buChar char="•"/>
            </a:pPr>
            <a:r>
              <a:rPr lang="ar-JO" sz="2400" b="0" dirty="0"/>
              <a:t>عند انشاء قائمة يتم انشاء صفحة خاصة بهذه القائمة تحتوي على منشورات الأصدقاء الذين أضفتهم اللى القائمة.</a:t>
            </a:r>
            <a:endParaRPr lang="en-US" sz="2400" b="0" dirty="0"/>
          </a:p>
          <a:p>
            <a:pPr marL="342900" indent="-342900">
              <a:buClr>
                <a:schemeClr val="tx2"/>
              </a:buClr>
              <a:buFont typeface="Arial" panose="020B0604020202020204" pitchFamily="34" charset="0"/>
              <a:buChar char="•"/>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19</a:t>
            </a:fld>
            <a:endParaRPr lang="en-GB"/>
          </a:p>
        </p:txBody>
      </p:sp>
    </p:spTree>
    <p:extLst>
      <p:ext uri="{BB962C8B-B14F-4D97-AF65-F5344CB8AC3E}">
        <p14:creationId xmlns:p14="http://schemas.microsoft.com/office/powerpoint/2010/main" val="3703003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ما هو الفيسبوك؟</a:t>
            </a: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r>
              <a:rPr lang="ar-JO" b="0" dirty="0"/>
              <a:t>الفيسبوك هو موقع من مواقع شبكات التواصل الاجتماعي التي تجعل من السهل التواصل والتشارك مع العائلة والأصدقاء عبر الإنترنت. </a:t>
            </a:r>
          </a:p>
          <a:p>
            <a:pPr marL="342900" indent="-342900">
              <a:buClr>
                <a:schemeClr val="tx2"/>
              </a:buClr>
              <a:buFont typeface="Arial" panose="020B0604020202020204" pitchFamily="34" charset="0"/>
              <a:buChar char="•"/>
            </a:pPr>
            <a:r>
              <a:rPr lang="ar-JO" b="0" dirty="0"/>
              <a:t>صمم في الأصل لطلاب الجامعات.</a:t>
            </a:r>
          </a:p>
          <a:p>
            <a:pPr marL="342900" indent="-342900">
              <a:buClr>
                <a:schemeClr val="tx2"/>
              </a:buClr>
              <a:buFont typeface="Arial" panose="020B0604020202020204" pitchFamily="34" charset="0"/>
              <a:buChar char="•"/>
            </a:pPr>
            <a:r>
              <a:rPr lang="ar-JO" b="0" dirty="0"/>
              <a:t>تم إنشاء الفيسبوك في عام </a:t>
            </a:r>
            <a:r>
              <a:rPr lang="ar-JO" b="0" dirty="0">
                <a:solidFill>
                  <a:schemeClr val="tx2"/>
                </a:solidFill>
                <a:latin typeface="Arial" pitchFamily="34" charset="0"/>
                <a:cs typeface="Arial" pitchFamily="34" charset="0"/>
              </a:rPr>
              <a:t>2004</a:t>
            </a:r>
            <a:r>
              <a:rPr lang="ar-JO" b="0" dirty="0"/>
              <a:t> من قبل مارك زوكربيرج عندما كان في جامعة هارفارد.</a:t>
            </a:r>
          </a:p>
          <a:p>
            <a:pPr marL="342900" indent="-342900">
              <a:buClr>
                <a:schemeClr val="tx2"/>
              </a:buClr>
              <a:buFont typeface="Arial" panose="020B0604020202020204" pitchFamily="34" charset="0"/>
              <a:buChar char="•"/>
            </a:pPr>
            <a:r>
              <a:rPr lang="ar-JO" b="0" dirty="0">
                <a:latin typeface="Arial" pitchFamily="34" charset="0"/>
                <a:cs typeface="Arial" pitchFamily="34" charset="0"/>
              </a:rPr>
              <a:t>ظهر بصورة محلية ثم انتشر عالمياً في عام </a:t>
            </a:r>
            <a:r>
              <a:rPr lang="ar-JO" b="0" dirty="0">
                <a:solidFill>
                  <a:schemeClr val="tx2"/>
                </a:solidFill>
                <a:latin typeface="Arial" pitchFamily="34" charset="0"/>
                <a:cs typeface="Arial" pitchFamily="34" charset="0"/>
              </a:rPr>
              <a:t>2006</a:t>
            </a:r>
          </a:p>
          <a:p>
            <a:pPr marL="342900" indent="-342900">
              <a:buClr>
                <a:schemeClr val="tx2"/>
              </a:buClr>
              <a:buFont typeface="Arial" panose="020B0604020202020204" pitchFamily="34" charset="0"/>
              <a:buChar char="•"/>
            </a:pPr>
            <a:r>
              <a:rPr lang="ar-JO" b="0" dirty="0"/>
              <a:t>اليوم، الفيسبوك هو أكبر شبكة اجتماعية في العالم، مع أكثر من </a:t>
            </a:r>
            <a:r>
              <a:rPr lang="en-US" b="0" dirty="0"/>
              <a:t>2.3</a:t>
            </a:r>
            <a:r>
              <a:rPr lang="ar-JO" b="0" dirty="0"/>
              <a:t> مليار مستخدم نشط شهرياً حول العالم حسب احصائيات شهر ديسمبر 2018.</a:t>
            </a:r>
            <a:endParaRPr lang="en-US"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a:t>
            </a:fld>
            <a:endParaRPr lang="en-GB"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448627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0499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المناسبات </a:t>
            </a:r>
            <a:r>
              <a:rPr lang="en-US" dirty="0">
                <a:solidFill>
                  <a:schemeClr val="tx2"/>
                </a:solidFill>
              </a:rPr>
              <a:t>Events</a:t>
            </a:r>
          </a:p>
        </p:txBody>
      </p:sp>
    </p:spTree>
    <p:extLst>
      <p:ext uri="{BB962C8B-B14F-4D97-AF65-F5344CB8AC3E}">
        <p14:creationId xmlns:p14="http://schemas.microsoft.com/office/powerpoint/2010/main" val="4195796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612404-9B08-4307-BA2A-B8631224E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5053"/>
            <a:ext cx="7620000" cy="633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8006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المناسبات </a:t>
            </a:r>
            <a:r>
              <a:rPr lang="en-US" dirty="0"/>
              <a:t>Events</a:t>
            </a:r>
            <a:br>
              <a:rPr lang="ar-JO" dirty="0"/>
            </a:br>
            <a:endParaRPr lang="en-US" dirty="0"/>
          </a:p>
        </p:txBody>
      </p:sp>
      <p:sp>
        <p:nvSpPr>
          <p:cNvPr id="3" name="Content Placeholder 2"/>
          <p:cNvSpPr>
            <a:spLocks noGrp="1"/>
          </p:cNvSpPr>
          <p:nvPr>
            <p:ph idx="1"/>
          </p:nvPr>
        </p:nvSpPr>
        <p:spPr/>
        <p:txBody>
          <a:bodyPr>
            <a:normAutofit/>
          </a:bodyPr>
          <a:lstStyle/>
          <a:p>
            <a:pPr marL="914400" lvl="1" indent="-457200"/>
            <a:r>
              <a:rPr lang="ar-JO" sz="2400" dirty="0"/>
              <a:t>انشاء مناسبة</a:t>
            </a:r>
          </a:p>
          <a:p>
            <a:pPr marL="914400" lvl="1" indent="-457200"/>
            <a:r>
              <a:rPr lang="ar-JO" sz="2400" dirty="0"/>
              <a:t>مكونات صفحة المناسبة</a:t>
            </a:r>
          </a:p>
          <a:p>
            <a:pPr marL="914400" lvl="1" indent="-457200">
              <a:buFont typeface="+mj-lt"/>
              <a:buAutoNum type="arabicPeriod" startAt="5"/>
            </a:pPr>
            <a:endParaRPr lang="ar-JO" sz="2400" b="0" dirty="0"/>
          </a:p>
          <a:p>
            <a:pPr marL="914400" lvl="1" indent="-457200">
              <a:buFont typeface="+mj-lt"/>
              <a:buAutoNum type="arabicPeriod" startAt="5"/>
            </a:pPr>
            <a:endParaRPr lang="ar-JO" sz="2400" dirty="0"/>
          </a:p>
          <a:p>
            <a:pPr marL="914400" lvl="1" indent="-457200">
              <a:buFont typeface="+mj-lt"/>
              <a:buAutoNum type="arabicPeriod" startAt="5"/>
            </a:pPr>
            <a:endParaRPr lang="ar-JO" sz="2400" b="0" dirty="0"/>
          </a:p>
          <a:p>
            <a:pPr marL="914400" lvl="1" indent="-457200">
              <a:buFont typeface="+mj-lt"/>
              <a:buAutoNum type="arabicPeriod" startAt="5"/>
            </a:pPr>
            <a:endParaRPr lang="ar-JO" sz="2400" b="0" dirty="0"/>
          </a:p>
          <a:p>
            <a:pPr marL="342900" indent="-342900">
              <a:buClr>
                <a:schemeClr val="tx2"/>
              </a:buClr>
              <a:buFont typeface="Arial" panose="020B0604020202020204" pitchFamily="34" charset="0"/>
              <a:buChar char="•"/>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22</a:t>
            </a:fld>
            <a:endParaRPr lang="en-GB"/>
          </a:p>
        </p:txBody>
      </p:sp>
    </p:spTree>
    <p:extLst>
      <p:ext uri="{BB962C8B-B14F-4D97-AF65-F5344CB8AC3E}">
        <p14:creationId xmlns:p14="http://schemas.microsoft.com/office/powerpoint/2010/main" val="583327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صفحة فيسبوك </a:t>
            </a:r>
            <a:r>
              <a:rPr lang="en-US" dirty="0">
                <a:solidFill>
                  <a:schemeClr val="tx2"/>
                </a:solidFill>
              </a:rPr>
              <a:t>Facebook Page</a:t>
            </a:r>
          </a:p>
        </p:txBody>
      </p:sp>
    </p:spTree>
    <p:extLst>
      <p:ext uri="{BB962C8B-B14F-4D97-AF65-F5344CB8AC3E}">
        <p14:creationId xmlns:p14="http://schemas.microsoft.com/office/powerpoint/2010/main" val="2845222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56A8A24-A4FA-4670-8B3E-61E2DFFC028C}"/>
              </a:ext>
            </a:extLst>
          </p:cNvPr>
          <p:cNvPicPr>
            <a:picLocks noChangeAspect="1" noChangeArrowheads="1"/>
          </p:cNvPicPr>
          <p:nvPr/>
        </p:nvPicPr>
        <p:blipFill>
          <a:blip r:embed="rId2" cstate="print"/>
          <a:srcRect l="16875" t="27000" r="22500" b="10000"/>
          <a:stretch>
            <a:fillRect/>
          </a:stretch>
        </p:blipFill>
        <p:spPr bwMode="auto">
          <a:xfrm>
            <a:off x="152400" y="609599"/>
            <a:ext cx="8686800" cy="5641943"/>
          </a:xfrm>
          <a:prstGeom prst="rect">
            <a:avLst/>
          </a:prstGeom>
          <a:noFill/>
          <a:ln w="9525">
            <a:noFill/>
            <a:miter lim="800000"/>
            <a:headEnd/>
            <a:tailEnd/>
          </a:ln>
        </p:spPr>
      </p:pic>
    </p:spTree>
    <p:extLst>
      <p:ext uri="{BB962C8B-B14F-4D97-AF65-F5344CB8AC3E}">
        <p14:creationId xmlns:p14="http://schemas.microsoft.com/office/powerpoint/2010/main" val="4144537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صفحة فيسبوك </a:t>
            </a:r>
            <a:r>
              <a:rPr lang="en-US" dirty="0"/>
              <a:t>Facebook Page</a:t>
            </a:r>
            <a:br>
              <a:rPr lang="ar-JO" dirty="0"/>
            </a:b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sz="2400" b="0" dirty="0"/>
              <a:t>ما هي صفحة فيسبوك؟</a:t>
            </a:r>
          </a:p>
          <a:p>
            <a:pPr marL="342900" indent="-342900">
              <a:buClr>
                <a:schemeClr val="tx2"/>
              </a:buClr>
              <a:buFont typeface="Arial" panose="020B0604020202020204" pitchFamily="34" charset="0"/>
              <a:buChar char="•"/>
            </a:pPr>
            <a:r>
              <a:rPr lang="ar-JO" b="0" dirty="0"/>
              <a:t>الصفحات التي أعجبتك </a:t>
            </a:r>
            <a:r>
              <a:rPr lang="en-US" b="0" dirty="0"/>
              <a:t>Liked Pages</a:t>
            </a:r>
            <a:endParaRPr lang="ar-JO" b="0" dirty="0"/>
          </a:p>
          <a:p>
            <a:pPr marL="342900" indent="-342900">
              <a:buClr>
                <a:schemeClr val="tx2"/>
              </a:buClr>
              <a:buFont typeface="Arial" panose="020B0604020202020204" pitchFamily="34" charset="0"/>
              <a:buChar char="•"/>
            </a:pPr>
            <a:r>
              <a:rPr lang="ar-JO" b="0" dirty="0"/>
              <a:t>صفحاتك </a:t>
            </a:r>
            <a:r>
              <a:rPr lang="en-US" b="0" dirty="0"/>
              <a:t>Your pages</a:t>
            </a:r>
            <a:endParaRPr lang="ar-JO" sz="2400" b="0" dirty="0"/>
          </a:p>
          <a:p>
            <a:pPr marL="342900" indent="-342900">
              <a:buClr>
                <a:schemeClr val="tx2"/>
              </a:buClr>
              <a:buFont typeface="Arial" panose="020B0604020202020204" pitchFamily="34" charset="0"/>
              <a:buChar char="•"/>
            </a:pPr>
            <a:r>
              <a:rPr lang="ar-JO" sz="2400" b="0" dirty="0"/>
              <a:t>انشاء صفحة فيسبوك</a:t>
            </a:r>
          </a:p>
          <a:p>
            <a:pPr marL="342900" indent="-342900">
              <a:buClr>
                <a:schemeClr val="tx2"/>
              </a:buClr>
              <a:buFont typeface="Arial" panose="020B0604020202020204" pitchFamily="34" charset="0"/>
              <a:buChar char="•"/>
            </a:pPr>
            <a:r>
              <a:rPr lang="ar-JO" sz="2400" b="0" dirty="0"/>
              <a:t>مكونات صفحة فيسبوك</a:t>
            </a:r>
          </a:p>
          <a:p>
            <a:pPr marL="342900" indent="-342900">
              <a:buClr>
                <a:schemeClr val="tx2"/>
              </a:buClr>
              <a:buFont typeface="Arial" panose="020B0604020202020204" pitchFamily="34" charset="0"/>
              <a:buChar char="•"/>
            </a:pPr>
            <a:r>
              <a:rPr lang="ar-JO" sz="2400" b="0" dirty="0"/>
              <a:t>الفرق بين صفحة الفيسبوك وحساب فيسبوك الشخصي</a:t>
            </a:r>
          </a:p>
          <a:p>
            <a:pPr lvl="1" indent="0">
              <a:buNone/>
            </a:pPr>
            <a:endParaRPr lang="ar-JO" sz="2400" dirty="0"/>
          </a:p>
          <a:p>
            <a:pPr marL="342900" indent="-342900">
              <a:buClr>
                <a:schemeClr val="tx2"/>
              </a:buClr>
              <a:buFont typeface="Arial" panose="020B0604020202020204" pitchFamily="34" charset="0"/>
              <a:buChar char="•"/>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25</a:t>
            </a:fld>
            <a:endParaRPr lang="en-GB"/>
          </a:p>
        </p:txBody>
      </p:sp>
    </p:spTree>
    <p:extLst>
      <p:ext uri="{BB962C8B-B14F-4D97-AF65-F5344CB8AC3E}">
        <p14:creationId xmlns:p14="http://schemas.microsoft.com/office/powerpoint/2010/main" val="3850698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صفحة فيسبوك </a:t>
            </a:r>
            <a:r>
              <a:rPr lang="en-US" dirty="0"/>
              <a:t>Facebook Page</a:t>
            </a:r>
            <a:br>
              <a:rPr lang="ar-JO" dirty="0"/>
            </a:b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sz="2400" b="0" dirty="0"/>
              <a:t>تتيح للشخصيات العامة والشركات والمنظمات الأخرى من انشاء وجود حقيقي وعام على الفيسبوك.</a:t>
            </a:r>
          </a:p>
          <a:p>
            <a:pPr marL="342900" indent="-342900">
              <a:buClr>
                <a:schemeClr val="tx2"/>
              </a:buClr>
              <a:buFont typeface="Arial" panose="020B0604020202020204" pitchFamily="34" charset="0"/>
              <a:buChar char="•"/>
            </a:pPr>
            <a:r>
              <a:rPr lang="ar-JO" sz="2400" b="0" dirty="0"/>
              <a:t>على عكس الملف الشخصي تكون صفحات الفيسبوك مرئية للجميع على شبكة الانترنت تلقائيا.</a:t>
            </a:r>
          </a:p>
          <a:p>
            <a:pPr marL="342900" indent="-342900">
              <a:buClr>
                <a:schemeClr val="tx2"/>
              </a:buClr>
              <a:buFont typeface="Arial" panose="020B0604020202020204" pitchFamily="34" charset="0"/>
              <a:buChar char="•"/>
            </a:pPr>
            <a:r>
              <a:rPr lang="ar-JO" sz="2400" b="0" dirty="0"/>
              <a:t>يمكنك الاتصال مع هذه الصفحات بأن تصبح من معجبيها ومن ثم تتلقى التحديثات الخاصة بها في الأخبار الواردة ويمكنك التفاعل معها.</a:t>
            </a:r>
          </a:p>
          <a:p>
            <a:pPr marL="914400" lvl="1" indent="-457200">
              <a:buFont typeface="+mj-lt"/>
              <a:buAutoNum type="arabicPeriod"/>
            </a:pPr>
            <a:endParaRPr lang="ar-JO" sz="2400" dirty="0"/>
          </a:p>
          <a:p>
            <a:pPr marL="914400" lvl="1" indent="-457200">
              <a:buFont typeface="+mj-lt"/>
              <a:buAutoNum type="arabicPeriod"/>
            </a:pPr>
            <a:endParaRPr lang="ar-JO" sz="2400" dirty="0"/>
          </a:p>
          <a:p>
            <a:pPr marL="914400" lvl="1" indent="-457200">
              <a:buFont typeface="+mj-lt"/>
              <a:buAutoNum type="arabicPeriod"/>
            </a:pPr>
            <a:endParaRPr lang="ar-JO" sz="2400" dirty="0"/>
          </a:p>
          <a:p>
            <a:pPr marL="914400" lvl="1" indent="-457200">
              <a:buFont typeface="+mj-lt"/>
              <a:buAutoNum type="arabicPeriod"/>
            </a:pPr>
            <a:endParaRPr lang="ar-JO" sz="2400" dirty="0"/>
          </a:p>
          <a:p>
            <a:pPr marL="914400" lvl="1" indent="-457200">
              <a:buFont typeface="+mj-lt"/>
              <a:buAutoNum type="arabicPeriod"/>
            </a:pPr>
            <a:endParaRPr lang="ar-JO" sz="240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26</a:t>
            </a:fld>
            <a:endParaRPr lang="en-GB"/>
          </a:p>
        </p:txBody>
      </p:sp>
    </p:spTree>
    <p:extLst>
      <p:ext uri="{BB962C8B-B14F-4D97-AF65-F5344CB8AC3E}">
        <p14:creationId xmlns:p14="http://schemas.microsoft.com/office/powerpoint/2010/main" val="1555277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الفرق بين صفحة الفيسبوك وحساب فيسبوك الشخصي</a:t>
            </a: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sz="2400" b="0" dirty="0"/>
              <a:t>الحساب الشخصي في الفيسبوك مخصص للأفراد وهو يعبر عن انسان فعلي وليس جهة معينة أو مادة افتراضية. أما صفحة الفيسبوك فهي تعبر عن الجهات والهيئات والجماعات وكل ما ليس بانسان (باستثناء استخدام صفحات الفيسبوك لتمثيل الشخصيات المشهورة).</a:t>
            </a:r>
          </a:p>
          <a:p>
            <a:pPr marL="342900" indent="-342900">
              <a:buClr>
                <a:schemeClr val="tx2"/>
              </a:buClr>
              <a:buFont typeface="Arial" panose="020B0604020202020204" pitchFamily="34" charset="0"/>
              <a:buChar char="•"/>
            </a:pPr>
            <a:r>
              <a:rPr lang="ar-JO" sz="2400" b="0" dirty="0"/>
              <a:t>الحساب الشخصي يحتوي على ايقونة (طلب الصداقة) أما صفحة  الفيسبوك فتحتوي على ايقونة (أعجبني).</a:t>
            </a:r>
          </a:p>
          <a:p>
            <a:pPr marL="342900" indent="-342900">
              <a:buClr>
                <a:schemeClr val="tx2"/>
              </a:buClr>
              <a:buFont typeface="Arial" panose="020B0604020202020204" pitchFamily="34" charset="0"/>
              <a:buChar char="•"/>
            </a:pPr>
            <a:r>
              <a:rPr lang="ar-JO" sz="2400" b="0" dirty="0"/>
              <a:t>العلاقة بين حساب شخصي وحساب شخصي اخر هي (صداقة) أما العلاقة بين حساب شخصي وصفحة فيسبوك هي (اعجاب).</a:t>
            </a:r>
          </a:p>
          <a:p>
            <a:pPr marL="342900" indent="-342900">
              <a:buClr>
                <a:schemeClr val="tx2"/>
              </a:buClr>
              <a:buFont typeface="Arial" panose="020B0604020202020204" pitchFamily="34" charset="0"/>
              <a:buChar char="•"/>
            </a:pPr>
            <a:r>
              <a:rPr lang="ar-JO" sz="2400" b="0" dirty="0"/>
              <a:t>في الحساب الشخصي يمكن اضافة عدد أصدقاء محدد لا يزيد على 5 الاف صديق. أما في الصفحة فيمكن كسب عدد معجبين لا نهائي.</a:t>
            </a:r>
          </a:p>
          <a:p>
            <a:pPr marL="342900" indent="-342900">
              <a:buClr>
                <a:schemeClr val="tx2"/>
              </a:buClr>
              <a:buFont typeface="Arial" panose="020B0604020202020204" pitchFamily="34" charset="0"/>
              <a:buChar char="•"/>
            </a:pPr>
            <a:endParaRPr lang="ar-JO" sz="2400" b="0" dirty="0"/>
          </a:p>
          <a:p>
            <a:pPr marL="914400" lvl="1" indent="-457200">
              <a:buFont typeface="+mj-lt"/>
              <a:buAutoNum type="arabicPeriod"/>
            </a:pPr>
            <a:endParaRPr lang="ar-JO" sz="2400" dirty="0"/>
          </a:p>
          <a:p>
            <a:pPr marL="342900" indent="-342900">
              <a:buClr>
                <a:schemeClr val="tx2"/>
              </a:buClr>
              <a:buFont typeface="Arial" panose="020B0604020202020204" pitchFamily="34" charset="0"/>
              <a:buChar char="•"/>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27</a:t>
            </a:fld>
            <a:endParaRPr lang="en-GB"/>
          </a:p>
        </p:txBody>
      </p:sp>
    </p:spTree>
    <p:extLst>
      <p:ext uri="{BB962C8B-B14F-4D97-AF65-F5344CB8AC3E}">
        <p14:creationId xmlns:p14="http://schemas.microsoft.com/office/powerpoint/2010/main" val="3977706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المجموعات </a:t>
            </a:r>
            <a:r>
              <a:rPr lang="en-US" dirty="0">
                <a:solidFill>
                  <a:schemeClr val="tx2"/>
                </a:solidFill>
              </a:rPr>
              <a:t>Groups</a:t>
            </a:r>
          </a:p>
        </p:txBody>
      </p:sp>
    </p:spTree>
    <p:extLst>
      <p:ext uri="{BB962C8B-B14F-4D97-AF65-F5344CB8AC3E}">
        <p14:creationId xmlns:p14="http://schemas.microsoft.com/office/powerpoint/2010/main" val="1239942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E6C77F88-7347-4D3E-AF50-60CC5BD83872}"/>
              </a:ext>
            </a:extLst>
          </p:cNvPr>
          <p:cNvPicPr>
            <a:picLocks noChangeAspect="1" noChangeArrowheads="1"/>
          </p:cNvPicPr>
          <p:nvPr/>
        </p:nvPicPr>
        <p:blipFill>
          <a:blip r:embed="rId2" cstate="print"/>
          <a:srcRect l="16875" t="25000" r="21875" b="12000"/>
          <a:stretch>
            <a:fillRect/>
          </a:stretch>
        </p:blipFill>
        <p:spPr bwMode="auto">
          <a:xfrm>
            <a:off x="152400" y="685800"/>
            <a:ext cx="8771468" cy="5638800"/>
          </a:xfrm>
          <a:prstGeom prst="rect">
            <a:avLst/>
          </a:prstGeom>
          <a:noFill/>
          <a:ln w="9525">
            <a:noFill/>
            <a:miter lim="800000"/>
            <a:headEnd/>
            <a:tailEnd/>
          </a:ln>
        </p:spPr>
      </p:pic>
    </p:spTree>
    <p:extLst>
      <p:ext uri="{BB962C8B-B14F-4D97-AF65-F5344CB8AC3E}">
        <p14:creationId xmlns:p14="http://schemas.microsoft.com/office/powerpoint/2010/main" val="2558245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المنشورات </a:t>
            </a:r>
            <a:r>
              <a:rPr lang="en-US" dirty="0">
                <a:solidFill>
                  <a:schemeClr val="tx2"/>
                </a:solidFill>
              </a:rPr>
              <a:t>Posts</a:t>
            </a:r>
          </a:p>
        </p:txBody>
      </p:sp>
    </p:spTree>
    <p:extLst>
      <p:ext uri="{BB962C8B-B14F-4D97-AF65-F5344CB8AC3E}">
        <p14:creationId xmlns:p14="http://schemas.microsoft.com/office/powerpoint/2010/main" val="2030513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المجموعات </a:t>
            </a:r>
            <a:r>
              <a:rPr lang="en-US" dirty="0"/>
              <a:t>Groups</a:t>
            </a:r>
            <a:br>
              <a:rPr lang="ar-JO" dirty="0"/>
            </a:b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sz="2400" b="0" dirty="0"/>
              <a:t>ما هي المجموعة؟</a:t>
            </a:r>
            <a:endParaRPr lang="en-US" sz="2400" b="0" dirty="0"/>
          </a:p>
          <a:p>
            <a:pPr marL="342900" indent="-342900">
              <a:buClr>
                <a:schemeClr val="tx2"/>
              </a:buClr>
              <a:buFont typeface="Arial" panose="020B0604020202020204" pitchFamily="34" charset="0"/>
              <a:buChar char="•"/>
            </a:pPr>
            <a:r>
              <a:rPr lang="ar-JO" b="0" dirty="0"/>
              <a:t>المجموعات التي تديرها </a:t>
            </a:r>
            <a:r>
              <a:rPr lang="en-US" b="0" dirty="0"/>
              <a:t>Groups You Manage</a:t>
            </a:r>
          </a:p>
          <a:p>
            <a:pPr marL="342900" indent="-342900">
              <a:buClr>
                <a:schemeClr val="tx2"/>
              </a:buClr>
              <a:buFont typeface="Arial" panose="020B0604020202020204" pitchFamily="34" charset="0"/>
              <a:buChar char="•"/>
            </a:pPr>
            <a:r>
              <a:rPr lang="ar-JO" b="0" dirty="0"/>
              <a:t>مجموعات أنت فيها </a:t>
            </a:r>
            <a:r>
              <a:rPr lang="en-US" b="0" dirty="0"/>
              <a:t>Groups you’re in</a:t>
            </a:r>
          </a:p>
          <a:p>
            <a:pPr marL="342900" indent="-342900">
              <a:buClr>
                <a:schemeClr val="tx2"/>
              </a:buClr>
              <a:buFont typeface="Arial" panose="020B0604020202020204" pitchFamily="34" charset="0"/>
              <a:buChar char="•"/>
            </a:pPr>
            <a:r>
              <a:rPr lang="ar-JO" sz="2400" b="0" dirty="0"/>
              <a:t>انشاء مجموعة</a:t>
            </a:r>
          </a:p>
          <a:p>
            <a:pPr marL="342900" indent="-342900">
              <a:buClr>
                <a:schemeClr val="tx2"/>
              </a:buClr>
              <a:buFont typeface="Arial" panose="020B0604020202020204" pitchFamily="34" charset="0"/>
              <a:buChar char="•"/>
            </a:pPr>
            <a:r>
              <a:rPr lang="ar-JO" sz="2400" b="0" dirty="0"/>
              <a:t>مكونات المجموعة</a:t>
            </a:r>
          </a:p>
          <a:p>
            <a:pPr marL="342900" indent="-342900">
              <a:buClr>
                <a:schemeClr val="tx2"/>
              </a:buClr>
              <a:buFont typeface="Arial" panose="020B0604020202020204" pitchFamily="34" charset="0"/>
              <a:buChar char="•"/>
            </a:pPr>
            <a:r>
              <a:rPr lang="ar-JO" sz="2400" b="0" dirty="0"/>
              <a:t>خيارات اللخصوصية</a:t>
            </a:r>
          </a:p>
          <a:p>
            <a:pPr marL="342900" indent="-342900">
              <a:buClr>
                <a:schemeClr val="tx2"/>
              </a:buClr>
              <a:buFont typeface="Arial" panose="020B0604020202020204" pitchFamily="34" charset="0"/>
              <a:buChar char="•"/>
            </a:pPr>
            <a:r>
              <a:rPr lang="ar-JO" sz="2400" b="0" dirty="0"/>
              <a:t>الفرق بين صفحة الفيسبوك ومجموعة فيسبوك</a:t>
            </a:r>
          </a:p>
          <a:p>
            <a:pPr marL="342900" indent="-342900">
              <a:buClr>
                <a:schemeClr val="tx2"/>
              </a:buClr>
              <a:buFont typeface="Arial" panose="020B0604020202020204" pitchFamily="34" charset="0"/>
              <a:buChar char="•"/>
            </a:pPr>
            <a:endParaRPr lang="en-US" b="0" dirty="0"/>
          </a:p>
          <a:p>
            <a:pPr marL="914400" lvl="1" indent="-457200">
              <a:buFont typeface="+mj-lt"/>
              <a:buAutoNum type="arabicPeriod"/>
            </a:pPr>
            <a:endParaRPr lang="ar-JO" sz="2400" dirty="0"/>
          </a:p>
          <a:p>
            <a:pPr marL="914400" lvl="1" indent="-457200">
              <a:buFont typeface="+mj-lt"/>
              <a:buAutoNum type="arabicPeriod"/>
            </a:pPr>
            <a:endParaRPr lang="ar-JO" sz="2400" dirty="0"/>
          </a:p>
          <a:p>
            <a:pPr marL="342900" indent="-342900">
              <a:buClr>
                <a:schemeClr val="tx2"/>
              </a:buClr>
              <a:buFont typeface="Arial" panose="020B0604020202020204" pitchFamily="34" charset="0"/>
              <a:buChar char="•"/>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30</a:t>
            </a:fld>
            <a:endParaRPr lang="en-GB"/>
          </a:p>
        </p:txBody>
      </p:sp>
    </p:spTree>
    <p:extLst>
      <p:ext uri="{BB962C8B-B14F-4D97-AF65-F5344CB8AC3E}">
        <p14:creationId xmlns:p14="http://schemas.microsoft.com/office/powerpoint/2010/main" val="1466774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المجموعات </a:t>
            </a:r>
            <a:r>
              <a:rPr lang="en-US" dirty="0"/>
              <a:t>Groups</a:t>
            </a:r>
            <a:br>
              <a:rPr lang="ar-JO" dirty="0"/>
            </a:b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sz="2400" b="0" dirty="0"/>
              <a:t>تستخدم المجموعات للتواصل ضمن مجموعة من الأشخاص ذوي الاهتمامات المشتركة فيما بينهم.</a:t>
            </a:r>
          </a:p>
          <a:p>
            <a:pPr marL="342900" indent="-342900">
              <a:buClr>
                <a:schemeClr val="tx2"/>
              </a:buClr>
              <a:buFont typeface="Arial" panose="020B0604020202020204" pitchFamily="34" charset="0"/>
              <a:buChar char="•"/>
            </a:pPr>
            <a:r>
              <a:rPr lang="ar-JO" sz="2400" b="0" dirty="0"/>
              <a:t>تسمح المجموعات للأشخاص بالالتقاء حول قضية أو مسألة أو نشاط مشترك</a:t>
            </a:r>
            <a:r>
              <a:rPr lang="en-US" sz="2400" b="0" dirty="0"/>
              <a:t> </a:t>
            </a:r>
            <a:r>
              <a:rPr lang="ar-JO" sz="2400" b="0" dirty="0"/>
              <a:t>ومناقشة القضايا ونشر الصور وتبادل المحتويات ذات الصلة.</a:t>
            </a:r>
          </a:p>
          <a:p>
            <a:pPr marL="342900" indent="-342900">
              <a:buClr>
                <a:schemeClr val="tx2"/>
              </a:buClr>
              <a:buFont typeface="Arial" panose="020B0604020202020204" pitchFamily="34" charset="0"/>
              <a:buChar char="•"/>
            </a:pPr>
            <a:endParaRPr lang="ar-JO" sz="2400" b="0" dirty="0"/>
          </a:p>
          <a:p>
            <a:pPr marL="342900" indent="-342900">
              <a:buClr>
                <a:schemeClr val="tx2"/>
              </a:buClr>
              <a:buFont typeface="Arial" panose="020B0604020202020204" pitchFamily="34" charset="0"/>
              <a:buChar char="•"/>
            </a:pPr>
            <a:endParaRPr lang="ar-JO" sz="2400" b="0" dirty="0"/>
          </a:p>
          <a:p>
            <a:pPr marL="914400" lvl="1" indent="-457200">
              <a:buFont typeface="+mj-lt"/>
              <a:buAutoNum type="arabicPeriod"/>
            </a:pPr>
            <a:endParaRPr lang="ar-JO" sz="2400" dirty="0"/>
          </a:p>
          <a:p>
            <a:pPr marL="342900" indent="-342900">
              <a:buClr>
                <a:schemeClr val="tx2"/>
              </a:buClr>
              <a:buFont typeface="Arial" panose="020B0604020202020204" pitchFamily="34" charset="0"/>
              <a:buChar char="•"/>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31</a:t>
            </a:fld>
            <a:endParaRPr lang="en-GB"/>
          </a:p>
        </p:txBody>
      </p:sp>
    </p:spTree>
    <p:extLst>
      <p:ext uri="{BB962C8B-B14F-4D97-AF65-F5344CB8AC3E}">
        <p14:creationId xmlns:p14="http://schemas.microsoft.com/office/powerpoint/2010/main" val="536239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المجموعات </a:t>
            </a:r>
            <a:r>
              <a:rPr lang="en-US" dirty="0"/>
              <a:t>Groups</a:t>
            </a:r>
            <a:br>
              <a:rPr lang="ar-JO" dirty="0"/>
            </a:br>
            <a:endParaRPr lang="en-US" dirty="0"/>
          </a:p>
        </p:txBody>
      </p:sp>
      <p:sp>
        <p:nvSpPr>
          <p:cNvPr id="3" name="Content Placeholder 2"/>
          <p:cNvSpPr>
            <a:spLocks noGrp="1"/>
          </p:cNvSpPr>
          <p:nvPr>
            <p:ph idx="1"/>
          </p:nvPr>
        </p:nvSpPr>
        <p:spPr/>
        <p:txBody>
          <a:bodyPr>
            <a:normAutofit fontScale="92500"/>
          </a:bodyPr>
          <a:lstStyle/>
          <a:p>
            <a:r>
              <a:rPr lang="ar-JO" sz="2400" dirty="0"/>
              <a:t>خيارات للخصوصية</a:t>
            </a:r>
            <a:endParaRPr lang="ar-JO" sz="2400" b="1" dirty="0">
              <a:solidFill>
                <a:schemeClr val="tx2"/>
              </a:solidFill>
            </a:endParaRPr>
          </a:p>
          <a:p>
            <a:pPr marL="342900" indent="-342900">
              <a:buFont typeface="Arial" panose="020B0604020202020204" pitchFamily="34" charset="0"/>
              <a:buChar char="•"/>
            </a:pPr>
            <a:r>
              <a:rPr lang="ar-JO" sz="2400" dirty="0"/>
              <a:t>المجموعة قد تكون عامة أو خاصة:</a:t>
            </a:r>
            <a:endParaRPr lang="en-US" sz="2400" dirty="0"/>
          </a:p>
          <a:p>
            <a:pPr marL="914400" lvl="1" indent="-457200"/>
            <a:r>
              <a:rPr lang="ar-JO" sz="2400" b="1" dirty="0">
                <a:solidFill>
                  <a:schemeClr val="tx2"/>
                </a:solidFill>
              </a:rPr>
              <a:t>عامة </a:t>
            </a:r>
            <a:r>
              <a:rPr lang="en-US" sz="2400" b="1" dirty="0">
                <a:solidFill>
                  <a:schemeClr val="tx2"/>
                </a:solidFill>
              </a:rPr>
              <a:t>public</a:t>
            </a:r>
            <a:r>
              <a:rPr lang="ar-JO" sz="2400" b="1" dirty="0">
                <a:solidFill>
                  <a:schemeClr val="tx2"/>
                </a:solidFill>
              </a:rPr>
              <a:t>: </a:t>
            </a:r>
            <a:r>
              <a:rPr lang="ar-JO" sz="2400" dirty="0"/>
              <a:t>يمكن لأي شخص رؤية أعضاء المجموعة ومنشوراتهم.</a:t>
            </a:r>
          </a:p>
          <a:p>
            <a:pPr marL="914400" lvl="1" indent="-457200"/>
            <a:r>
              <a:rPr lang="ar-JO" sz="2400" b="1" dirty="0">
                <a:solidFill>
                  <a:schemeClr val="tx2"/>
                </a:solidFill>
              </a:rPr>
              <a:t>خاصة</a:t>
            </a:r>
            <a:r>
              <a:rPr lang="en-US" sz="2400" b="1" dirty="0">
                <a:solidFill>
                  <a:schemeClr val="tx2"/>
                </a:solidFill>
              </a:rPr>
              <a:t>private </a:t>
            </a:r>
            <a:r>
              <a:rPr lang="ar-JO" sz="2400" b="1" dirty="0">
                <a:solidFill>
                  <a:schemeClr val="tx2"/>
                </a:solidFill>
              </a:rPr>
              <a:t>: </a:t>
            </a:r>
            <a:r>
              <a:rPr lang="ar-JO" sz="2400" dirty="0"/>
              <a:t>فقط اعضاء المجموعة يمكنهم </a:t>
            </a:r>
            <a:r>
              <a:rPr lang="ar-JO" sz="2400"/>
              <a:t>رؤية أعضاء المجموعة </a:t>
            </a:r>
            <a:r>
              <a:rPr lang="ar-JO" sz="2400" dirty="0"/>
              <a:t>ومنشوراتهم.</a:t>
            </a:r>
          </a:p>
          <a:p>
            <a:pPr marL="342900" indent="-342900">
              <a:buFont typeface="Arial" panose="020B0604020202020204" pitchFamily="34" charset="0"/>
              <a:buChar char="•"/>
            </a:pPr>
            <a:r>
              <a:rPr lang="ar-JO" sz="2400" dirty="0"/>
              <a:t>المجموعة قد تكون مرئية أو مخفية:</a:t>
            </a:r>
            <a:endParaRPr lang="en-US" sz="2400" dirty="0"/>
          </a:p>
          <a:p>
            <a:pPr marL="914400" lvl="1" indent="-457200"/>
            <a:r>
              <a:rPr lang="ar-JO" sz="2400" b="1" dirty="0">
                <a:solidFill>
                  <a:schemeClr val="tx2"/>
                </a:solidFill>
              </a:rPr>
              <a:t>مرئية </a:t>
            </a:r>
            <a:r>
              <a:rPr lang="en-US" sz="2400" b="1" dirty="0">
                <a:solidFill>
                  <a:schemeClr val="tx2"/>
                </a:solidFill>
              </a:rPr>
              <a:t>visible</a:t>
            </a:r>
            <a:r>
              <a:rPr lang="ar-JO" sz="2400" b="1" dirty="0">
                <a:solidFill>
                  <a:schemeClr val="tx2"/>
                </a:solidFill>
              </a:rPr>
              <a:t>: </a:t>
            </a:r>
            <a:r>
              <a:rPr lang="ar-JO" sz="2400" dirty="0"/>
              <a:t>يمكن لأي شخص العثور على المجموعة في البحث وفي أماكن أخرى على فيسبوك.</a:t>
            </a:r>
          </a:p>
          <a:p>
            <a:pPr marL="914400" lvl="1" indent="-457200"/>
            <a:r>
              <a:rPr lang="ar-JO" sz="2400" b="1" dirty="0">
                <a:solidFill>
                  <a:schemeClr val="tx2"/>
                </a:solidFill>
              </a:rPr>
              <a:t>مخفية </a:t>
            </a:r>
            <a:r>
              <a:rPr lang="en-US" sz="2400" b="1" dirty="0">
                <a:solidFill>
                  <a:schemeClr val="tx2"/>
                </a:solidFill>
              </a:rPr>
              <a:t>hidden</a:t>
            </a:r>
            <a:r>
              <a:rPr lang="ar-JO" sz="2400" b="1" dirty="0">
                <a:solidFill>
                  <a:schemeClr val="tx2"/>
                </a:solidFill>
              </a:rPr>
              <a:t>: </a:t>
            </a:r>
            <a:r>
              <a:rPr lang="ar-JO" sz="2400" dirty="0"/>
              <a:t>يمكن للأعضاء فقط العثور على المجموعة في البحث وفي أماكن أخرى على فيسبوك</a:t>
            </a:r>
            <a:r>
              <a:rPr lang="en-US" sz="2400" dirty="0"/>
              <a:t>.</a:t>
            </a: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32</a:t>
            </a:fld>
            <a:endParaRPr lang="en-GB"/>
          </a:p>
        </p:txBody>
      </p:sp>
    </p:spTree>
    <p:extLst>
      <p:ext uri="{BB962C8B-B14F-4D97-AF65-F5344CB8AC3E}">
        <p14:creationId xmlns:p14="http://schemas.microsoft.com/office/powerpoint/2010/main" val="485859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الفرق بين صفحة الفيسبوك ومجموعة فيسبوك</a:t>
            </a:r>
            <a:br>
              <a:rPr lang="ar-JO" dirty="0"/>
            </a:br>
            <a:endParaRPr lang="en-US" dirty="0"/>
          </a:p>
        </p:txBody>
      </p:sp>
      <p:sp>
        <p:nvSpPr>
          <p:cNvPr id="3" name="Content Placeholder 2"/>
          <p:cNvSpPr>
            <a:spLocks noGrp="1"/>
          </p:cNvSpPr>
          <p:nvPr>
            <p:ph idx="1"/>
          </p:nvPr>
        </p:nvSpPr>
        <p:spPr/>
        <p:txBody>
          <a:bodyPr>
            <a:normAutofit fontScale="92500" lnSpcReduction="20000"/>
          </a:bodyPr>
          <a:lstStyle/>
          <a:p>
            <a:pPr marL="342900" indent="-342900">
              <a:buClr>
                <a:schemeClr val="tx2"/>
              </a:buClr>
              <a:buFont typeface="Arial" panose="020B0604020202020204" pitchFamily="34" charset="0"/>
              <a:buChar char="•"/>
            </a:pPr>
            <a:r>
              <a:rPr lang="ar-JO" sz="2400" b="0" dirty="0"/>
              <a:t>صفحة الفيسبوك يمكن انشائها لتمثيل جهة معينة أو علامة تجارية او شخصية مشهورة. أما مجموعة الفيسبوك فيمكن انشائها للنقاش حول قضية معينة أو قضايا عديدة.</a:t>
            </a:r>
            <a:endParaRPr lang="en-US" sz="2400" b="0" dirty="0"/>
          </a:p>
          <a:p>
            <a:pPr marL="342900" indent="-342900">
              <a:buClr>
                <a:schemeClr val="tx2"/>
              </a:buClr>
              <a:buFont typeface="Arial" panose="020B0604020202020204" pitchFamily="34" charset="0"/>
              <a:buChar char="•"/>
            </a:pPr>
            <a:r>
              <a:rPr lang="ar-JO" sz="2400" b="0" dirty="0"/>
              <a:t>في صفحة الفيسبوك يتم اضافة المنشورات الرئيسية فيها من قبل ادارة الصفحة. أما المجموعة فهي مفتوحة لكل المنضمين اليها يكتب فيها كل فرد في المجموعة ومهمة ادارة المجموعة هي الاشراف والرقابة على المجموعة وحذف المنشورات غير المرغوب فيها.</a:t>
            </a:r>
            <a:endParaRPr lang="en-US" sz="2400" b="0" dirty="0"/>
          </a:p>
          <a:p>
            <a:pPr marL="342900" indent="-342900">
              <a:buClr>
                <a:schemeClr val="tx2"/>
              </a:buClr>
              <a:buFont typeface="Arial" panose="020B0604020202020204" pitchFamily="34" charset="0"/>
              <a:buChar char="•"/>
            </a:pPr>
            <a:r>
              <a:rPr lang="ar-JO" sz="2400" b="0" dirty="0"/>
              <a:t>صفحة الفيسبوك يكون الانضمام اليها بالنقر على ايقونة (أعجبني) أما مجموعة الفيسبوك فيكون الانضمام اليها بالنقر على ايقونة (طلب الانضمام الى المجموعة).</a:t>
            </a:r>
            <a:endParaRPr lang="en-US" sz="2400" b="0" dirty="0"/>
          </a:p>
          <a:p>
            <a:pPr marL="342900" indent="-342900">
              <a:buClr>
                <a:schemeClr val="tx2"/>
              </a:buClr>
              <a:buFont typeface="Arial" panose="020B0604020202020204" pitchFamily="34" charset="0"/>
              <a:buChar char="•"/>
            </a:pPr>
            <a:r>
              <a:rPr lang="ar-JO" sz="2400" b="0" dirty="0"/>
              <a:t>في صفحة الفيسبوك ترتيب المنشورات يكون حسب تاريخ الاضافة (المنشور الذي أضيف مؤخرا يظهر في المقدمة). أما في مجموعة الفيسبوك فيكون الترتيب حسب تاريخ آخر تعليق (المنشور الذي تم التعليق عليه مؤخرا يظهر في المقدمة).</a:t>
            </a:r>
            <a:endParaRPr lang="ar-JO" sz="2400" dirty="0"/>
          </a:p>
          <a:p>
            <a:pPr marL="342900" indent="-342900">
              <a:buClr>
                <a:schemeClr val="tx2"/>
              </a:buClr>
              <a:buFont typeface="Arial" panose="020B0604020202020204" pitchFamily="34" charset="0"/>
              <a:buChar char="•"/>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33</a:t>
            </a:fld>
            <a:endParaRPr lang="en-GB"/>
          </a:p>
        </p:txBody>
      </p:sp>
    </p:spTree>
    <p:extLst>
      <p:ext uri="{BB962C8B-B14F-4D97-AF65-F5344CB8AC3E}">
        <p14:creationId xmlns:p14="http://schemas.microsoft.com/office/powerpoint/2010/main" val="3266236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التجارة الالكترونية عبر فيسبوك</a:t>
            </a:r>
            <a:endParaRPr lang="en-US" dirty="0">
              <a:solidFill>
                <a:schemeClr val="tx2"/>
              </a:solidFill>
            </a:endParaRPr>
          </a:p>
        </p:txBody>
      </p:sp>
    </p:spTree>
    <p:extLst>
      <p:ext uri="{BB962C8B-B14F-4D97-AF65-F5344CB8AC3E}">
        <p14:creationId xmlns:p14="http://schemas.microsoft.com/office/powerpoint/2010/main" val="1852214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a:t>التجارة الالكترونية الاجتماعية </a:t>
            </a:r>
            <a:br>
              <a:rPr lang="ar-JO" b="1" dirty="0"/>
            </a:br>
            <a:endParaRPr lang="en-US" b="1" dirty="0"/>
          </a:p>
        </p:txBody>
      </p:sp>
      <p:sp>
        <p:nvSpPr>
          <p:cNvPr id="3" name="Content Placeholder 2"/>
          <p:cNvSpPr>
            <a:spLocks noGrp="1"/>
          </p:cNvSpPr>
          <p:nvPr>
            <p:ph idx="1"/>
          </p:nvPr>
        </p:nvSpPr>
        <p:spPr/>
        <p:txBody>
          <a:bodyPr/>
          <a:lstStyle/>
          <a:p>
            <a:r>
              <a:rPr lang="ar-JO" b="1" dirty="0"/>
              <a:t>التجارة الإلكترونية الاجتماعية </a:t>
            </a:r>
            <a:r>
              <a:rPr lang="ar-JO" dirty="0"/>
              <a:t>هي وسيلة لأية أعمال تجارية عبر الانترنت للاستفادة من الشبكات الاجتماعية العصرية للتحكم بالمبيعات وتحسين العلاقات مع العملاء وتعزيز العلامة التجارية .</a:t>
            </a:r>
          </a:p>
          <a:p>
            <a:r>
              <a:rPr lang="ar-SA" dirty="0"/>
              <a:t>كيف </a:t>
            </a:r>
            <a:r>
              <a:rPr lang="ar-JO" dirty="0"/>
              <a:t>تتم التجارة الالكترونية </a:t>
            </a:r>
            <a:r>
              <a:rPr lang="ar-SA" dirty="0"/>
              <a:t>عبر فيسبوك</a:t>
            </a:r>
            <a:r>
              <a:rPr lang="ar-JO" dirty="0"/>
              <a:t>؟</a:t>
            </a:r>
            <a:endParaRPr lang="en-US" dirty="0"/>
          </a:p>
          <a:p>
            <a:pPr marL="342900" lvl="0" indent="-342900">
              <a:buFont typeface="Arial" panose="020B0604020202020204" pitchFamily="34" charset="0"/>
              <a:buChar char="•"/>
            </a:pPr>
            <a:r>
              <a:rPr lang="ar-SA" dirty="0"/>
              <a:t>انشاء مجموعة فيسبوك </a:t>
            </a:r>
            <a:r>
              <a:rPr lang="en-US" dirty="0"/>
              <a:t>Facebook Group</a:t>
            </a:r>
            <a:r>
              <a:rPr lang="ar-SA" dirty="0"/>
              <a:t> من نوع</a:t>
            </a:r>
            <a:r>
              <a:rPr lang="ar-JO" dirty="0"/>
              <a:t> بيع وشراء </a:t>
            </a:r>
            <a:r>
              <a:rPr lang="en-US" dirty="0"/>
              <a:t>Buy and Sell</a:t>
            </a:r>
          </a:p>
          <a:p>
            <a:pPr marL="342900" lvl="0" indent="-342900">
              <a:buFont typeface="Arial" panose="020B0604020202020204" pitchFamily="34" charset="0"/>
              <a:buChar char="•"/>
            </a:pPr>
            <a:r>
              <a:rPr lang="ar-JO" dirty="0"/>
              <a:t>اضافة تبويب المتجر </a:t>
            </a:r>
            <a:r>
              <a:rPr lang="en-US" dirty="0"/>
              <a:t>Shop</a:t>
            </a:r>
            <a:r>
              <a:rPr lang="ar-JO" dirty="0"/>
              <a:t> على صفحة فيسبوك </a:t>
            </a:r>
            <a:r>
              <a:rPr lang="en-US" dirty="0"/>
              <a:t>Facebook Page</a:t>
            </a:r>
          </a:p>
          <a:p>
            <a:pPr marL="342900" indent="-342900">
              <a:buFont typeface="Arial" panose="020B0604020202020204" pitchFamily="34" charset="0"/>
              <a:buChar char="•"/>
            </a:pPr>
            <a:r>
              <a:rPr lang="ar-SA" dirty="0"/>
              <a:t>استخدام احدى </a:t>
            </a:r>
            <a:r>
              <a:rPr lang="ar-JO" dirty="0"/>
              <a:t>ال</a:t>
            </a:r>
            <a:r>
              <a:rPr lang="ar-SA" dirty="0"/>
              <a:t>تطبيقات الخاصة لإنشاء مخازن في فيسبوك مثل </a:t>
            </a:r>
            <a:r>
              <a:rPr lang="en-US" dirty="0"/>
              <a:t>Storefront Social</a:t>
            </a:r>
            <a:r>
              <a:rPr lang="ar-JO" dirty="0"/>
              <a:t>، </a:t>
            </a:r>
            <a:r>
              <a:rPr lang="en-US" dirty="0"/>
              <a:t>Shopify</a:t>
            </a:r>
            <a:r>
              <a:rPr lang="ar-JO" dirty="0"/>
              <a:t> ...  الخ.</a:t>
            </a:r>
          </a:p>
          <a:p>
            <a:pPr lvl="1"/>
            <a:endParaRPr lang="en-US" dirty="0"/>
          </a:p>
          <a:p>
            <a:endParaRPr lang="ar-JO" dirty="0"/>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35</a:t>
            </a:fld>
            <a:endParaRPr lang="en-GB"/>
          </a:p>
        </p:txBody>
      </p:sp>
    </p:spTree>
    <p:extLst>
      <p:ext uri="{BB962C8B-B14F-4D97-AF65-F5344CB8AC3E}">
        <p14:creationId xmlns:p14="http://schemas.microsoft.com/office/powerpoint/2010/main" val="3186761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التجارة الالكترونية عبر صفحة فيسبوك</a:t>
            </a:r>
            <a:endParaRPr lang="en-US" dirty="0">
              <a:solidFill>
                <a:schemeClr val="tx2"/>
              </a:solidFill>
            </a:endParaRPr>
          </a:p>
        </p:txBody>
      </p:sp>
    </p:spTree>
    <p:extLst>
      <p:ext uri="{BB962C8B-B14F-4D97-AF65-F5344CB8AC3E}">
        <p14:creationId xmlns:p14="http://schemas.microsoft.com/office/powerpoint/2010/main" val="805784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ED6E13A-602D-4B9A-B924-95AF6C269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610600" cy="6531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06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711E0-FC60-4B1C-8FA4-5C19A8211715}"/>
              </a:ext>
            </a:extLst>
          </p:cNvPr>
          <p:cNvSpPr>
            <a:spLocks noGrp="1"/>
          </p:cNvSpPr>
          <p:nvPr>
            <p:ph type="title"/>
          </p:nvPr>
        </p:nvSpPr>
        <p:spPr/>
        <p:txBody>
          <a:bodyPr/>
          <a:lstStyle/>
          <a:p>
            <a:r>
              <a:rPr lang="ar-JO" dirty="0"/>
              <a:t>التجارة الالكترونية عبر صفحة فيسبوك</a:t>
            </a:r>
            <a:br>
              <a:rPr lang="en-US" dirty="0"/>
            </a:br>
            <a:endParaRPr lang="en-US" dirty="0"/>
          </a:p>
        </p:txBody>
      </p:sp>
      <p:sp>
        <p:nvSpPr>
          <p:cNvPr id="3" name="Content Placeholder 2">
            <a:extLst>
              <a:ext uri="{FF2B5EF4-FFF2-40B4-BE49-F238E27FC236}">
                <a16:creationId xmlns:a16="http://schemas.microsoft.com/office/drawing/2014/main" id="{B32E5AAC-08FC-4DC5-9A09-828C3F5D34DC}"/>
              </a:ext>
            </a:extLst>
          </p:cNvPr>
          <p:cNvSpPr>
            <a:spLocks noGrp="1"/>
          </p:cNvSpPr>
          <p:nvPr>
            <p:ph idx="1"/>
          </p:nvPr>
        </p:nvSpPr>
        <p:spPr/>
        <p:txBody>
          <a:bodyPr/>
          <a:lstStyle/>
          <a:p>
            <a:pPr marL="342900" indent="-342900">
              <a:buFont typeface="Arial" panose="020B0604020202020204" pitchFamily="34" charset="0"/>
              <a:buChar char="•"/>
            </a:pPr>
            <a:r>
              <a:rPr lang="ar-JO" b="0" dirty="0"/>
              <a:t>اضافة تبويب المتجر</a:t>
            </a:r>
            <a:r>
              <a:rPr lang="en-US" b="0" dirty="0"/>
              <a:t>Shop </a:t>
            </a:r>
            <a:endParaRPr lang="ar-JO" b="0" dirty="0"/>
          </a:p>
          <a:p>
            <a:pPr marL="342900" indent="-342900">
              <a:buFont typeface="Arial" panose="020B0604020202020204" pitchFamily="34" charset="0"/>
              <a:buChar char="•"/>
            </a:pPr>
            <a:r>
              <a:rPr lang="ar-JO" b="0" dirty="0"/>
              <a:t>تحديد العملة</a:t>
            </a:r>
          </a:p>
          <a:p>
            <a:pPr marL="342900" indent="-342900">
              <a:buFont typeface="Arial" panose="020B0604020202020204" pitchFamily="34" charset="0"/>
              <a:buChar char="•"/>
            </a:pPr>
            <a:r>
              <a:rPr lang="ar-JO" b="0" dirty="0"/>
              <a:t>طريقة الدفع</a:t>
            </a:r>
            <a:endParaRPr lang="en-US" b="0" dirty="0"/>
          </a:p>
          <a:p>
            <a:pPr marL="342900" indent="-342900">
              <a:buFont typeface="Arial" panose="020B0604020202020204" pitchFamily="34" charset="0"/>
              <a:buChar char="•"/>
            </a:pPr>
            <a:r>
              <a:rPr lang="ar-JO" b="0" dirty="0"/>
              <a:t>اضافة منتج </a:t>
            </a:r>
            <a:r>
              <a:rPr lang="en-US" b="0" dirty="0"/>
              <a:t>product</a:t>
            </a:r>
            <a:endParaRPr lang="ar-JO" b="0" dirty="0"/>
          </a:p>
          <a:p>
            <a:endParaRPr lang="ar-JO" b="0" dirty="0"/>
          </a:p>
          <a:p>
            <a:endParaRPr lang="ar-JO" b="0" u="sng" dirty="0"/>
          </a:p>
          <a:p>
            <a:endParaRPr lang="ar-JO" b="0" u="sng" dirty="0"/>
          </a:p>
          <a:p>
            <a:endParaRPr lang="ar-JO" b="0" u="sng" dirty="0"/>
          </a:p>
          <a:p>
            <a:pPr marL="342900" indent="-34290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671101B1-4472-4CA5-A28F-6F872E217A98}"/>
              </a:ext>
            </a:extLst>
          </p:cNvPr>
          <p:cNvSpPr>
            <a:spLocks noGrp="1"/>
          </p:cNvSpPr>
          <p:nvPr>
            <p:ph type="sldNum" sz="quarter" idx="12"/>
          </p:nvPr>
        </p:nvSpPr>
        <p:spPr/>
        <p:txBody>
          <a:bodyPr/>
          <a:lstStyle/>
          <a:p>
            <a:fld id="{A85E95EA-764A-438A-AB2D-615555310C78}" type="slidenum">
              <a:rPr lang="en-GB" smtClean="0"/>
              <a:pPr/>
              <a:t>38</a:t>
            </a:fld>
            <a:endParaRPr lang="en-GB"/>
          </a:p>
        </p:txBody>
      </p:sp>
    </p:spTree>
    <p:extLst>
      <p:ext uri="{BB962C8B-B14F-4D97-AF65-F5344CB8AC3E}">
        <p14:creationId xmlns:p14="http://schemas.microsoft.com/office/powerpoint/2010/main" val="454521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التجارة الالكترونية عبر مجموعة فيسبوك</a:t>
            </a:r>
            <a:endParaRPr lang="en-US" dirty="0">
              <a:solidFill>
                <a:schemeClr val="tx2"/>
              </a:solidFill>
            </a:endParaRPr>
          </a:p>
        </p:txBody>
      </p:sp>
    </p:spTree>
    <p:extLst>
      <p:ext uri="{BB962C8B-B14F-4D97-AF65-F5344CB8AC3E}">
        <p14:creationId xmlns:p14="http://schemas.microsoft.com/office/powerpoint/2010/main" val="2029646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08576D-5176-4089-B80C-454AE1F755A0}"/>
              </a:ext>
            </a:extLst>
          </p:cNvPr>
          <p:cNvPicPr>
            <a:picLocks noChangeAspect="1"/>
          </p:cNvPicPr>
          <p:nvPr/>
        </p:nvPicPr>
        <p:blipFill>
          <a:blip r:embed="rId2"/>
          <a:stretch>
            <a:fillRect/>
          </a:stretch>
        </p:blipFill>
        <p:spPr>
          <a:xfrm>
            <a:off x="1466508" y="304801"/>
            <a:ext cx="6059497" cy="6096000"/>
          </a:xfrm>
          <a:prstGeom prst="rect">
            <a:avLst/>
          </a:prstGeom>
        </p:spPr>
      </p:pic>
    </p:spTree>
    <p:extLst>
      <p:ext uri="{BB962C8B-B14F-4D97-AF65-F5344CB8AC3E}">
        <p14:creationId xmlns:p14="http://schemas.microsoft.com/office/powerpoint/2010/main" val="387672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44136B5-E1F2-49AC-A25B-2F654521E1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8600"/>
            <a:ext cx="4267200" cy="6178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1354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711E0-FC60-4B1C-8FA4-5C19A8211715}"/>
              </a:ext>
            </a:extLst>
          </p:cNvPr>
          <p:cNvSpPr>
            <a:spLocks noGrp="1"/>
          </p:cNvSpPr>
          <p:nvPr>
            <p:ph type="title"/>
          </p:nvPr>
        </p:nvSpPr>
        <p:spPr/>
        <p:txBody>
          <a:bodyPr/>
          <a:lstStyle/>
          <a:p>
            <a:r>
              <a:rPr lang="ar-JO" dirty="0"/>
              <a:t>التجارة الالكترونية عبر مجموعة فيسبوك</a:t>
            </a:r>
            <a:br>
              <a:rPr lang="en-US" dirty="0"/>
            </a:br>
            <a:endParaRPr lang="en-US" dirty="0"/>
          </a:p>
        </p:txBody>
      </p:sp>
      <p:sp>
        <p:nvSpPr>
          <p:cNvPr id="3" name="Content Placeholder 2">
            <a:extLst>
              <a:ext uri="{FF2B5EF4-FFF2-40B4-BE49-F238E27FC236}">
                <a16:creationId xmlns:a16="http://schemas.microsoft.com/office/drawing/2014/main" id="{B32E5AAC-08FC-4DC5-9A09-828C3F5D34DC}"/>
              </a:ext>
            </a:extLst>
          </p:cNvPr>
          <p:cNvSpPr>
            <a:spLocks noGrp="1"/>
          </p:cNvSpPr>
          <p:nvPr>
            <p:ph idx="1"/>
          </p:nvPr>
        </p:nvSpPr>
        <p:spPr/>
        <p:txBody>
          <a:bodyPr/>
          <a:lstStyle/>
          <a:p>
            <a:pPr marL="342900" indent="-342900">
              <a:buFont typeface="Arial" panose="020B0604020202020204" pitchFamily="34" charset="0"/>
              <a:buChar char="•"/>
            </a:pPr>
            <a:r>
              <a:rPr lang="ar-JO" b="0" dirty="0"/>
              <a:t>نوع </a:t>
            </a:r>
            <a:r>
              <a:rPr lang="ar-SA" b="0" dirty="0"/>
              <a:t>مجموعة فيسبوك</a:t>
            </a:r>
            <a:r>
              <a:rPr lang="ar-JO" b="0" dirty="0"/>
              <a:t> بيع وشراء </a:t>
            </a:r>
            <a:r>
              <a:rPr lang="ar-SA" b="0" dirty="0"/>
              <a:t> </a:t>
            </a:r>
            <a:r>
              <a:rPr lang="en-US" b="0" dirty="0"/>
              <a:t> Buy and Sell</a:t>
            </a:r>
          </a:p>
          <a:p>
            <a:pPr marL="342900" indent="-342900">
              <a:buFont typeface="Arial" panose="020B0604020202020204" pitchFamily="34" charset="0"/>
              <a:buChar char="•"/>
            </a:pPr>
            <a:r>
              <a:rPr lang="ar-JO" b="0" dirty="0"/>
              <a:t>تحديد العملة</a:t>
            </a:r>
            <a:endParaRPr lang="en-US" b="0" dirty="0"/>
          </a:p>
          <a:p>
            <a:pPr marL="342900" indent="-342900">
              <a:buFont typeface="Arial" panose="020B0604020202020204" pitchFamily="34" charset="0"/>
              <a:buChar char="•"/>
            </a:pPr>
            <a:r>
              <a:rPr lang="ar-JO" b="0" dirty="0"/>
              <a:t>اضافة منتج </a:t>
            </a:r>
            <a:r>
              <a:rPr lang="en-US" b="0" dirty="0"/>
              <a:t>product</a:t>
            </a:r>
          </a:p>
        </p:txBody>
      </p:sp>
      <p:sp>
        <p:nvSpPr>
          <p:cNvPr id="4" name="Slide Number Placeholder 3">
            <a:extLst>
              <a:ext uri="{FF2B5EF4-FFF2-40B4-BE49-F238E27FC236}">
                <a16:creationId xmlns:a16="http://schemas.microsoft.com/office/drawing/2014/main" id="{671101B1-4472-4CA5-A28F-6F872E217A98}"/>
              </a:ext>
            </a:extLst>
          </p:cNvPr>
          <p:cNvSpPr>
            <a:spLocks noGrp="1"/>
          </p:cNvSpPr>
          <p:nvPr>
            <p:ph type="sldNum" sz="quarter" idx="12"/>
          </p:nvPr>
        </p:nvSpPr>
        <p:spPr/>
        <p:txBody>
          <a:bodyPr/>
          <a:lstStyle/>
          <a:p>
            <a:fld id="{A85E95EA-764A-438A-AB2D-615555310C78}" type="slidenum">
              <a:rPr lang="en-GB" smtClean="0"/>
              <a:pPr/>
              <a:t>41</a:t>
            </a:fld>
            <a:endParaRPr lang="en-GB"/>
          </a:p>
        </p:txBody>
      </p:sp>
    </p:spTree>
    <p:extLst>
      <p:ext uri="{BB962C8B-B14F-4D97-AF65-F5344CB8AC3E}">
        <p14:creationId xmlns:p14="http://schemas.microsoft.com/office/powerpoint/2010/main" val="18133997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التجارة الالكترونية عبر استخدام التطبيقات الخاصة بإنشاء مخازن في فيسبوك</a:t>
            </a:r>
            <a:endParaRPr lang="en-US" dirty="0">
              <a:solidFill>
                <a:schemeClr val="tx2"/>
              </a:solidFill>
            </a:endParaRPr>
          </a:p>
        </p:txBody>
      </p:sp>
    </p:spTree>
    <p:extLst>
      <p:ext uri="{BB962C8B-B14F-4D97-AF65-F5344CB8AC3E}">
        <p14:creationId xmlns:p14="http://schemas.microsoft.com/office/powerpoint/2010/main" val="977957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b="1" dirty="0"/>
              <a:t>التجارة الالكترونية </a:t>
            </a:r>
            <a:r>
              <a:rPr lang="ar-SA" b="1" dirty="0"/>
              <a:t>عبر</a:t>
            </a:r>
            <a:r>
              <a:rPr lang="ar-JO" b="1" dirty="0"/>
              <a:t> استخدام</a:t>
            </a:r>
            <a:r>
              <a:rPr lang="ar-SA" b="1" dirty="0"/>
              <a:t> </a:t>
            </a:r>
            <a:r>
              <a:rPr lang="ar-JO" b="1" dirty="0"/>
              <a:t>ال</a:t>
            </a:r>
            <a:r>
              <a:rPr lang="ar-SA" b="1" dirty="0"/>
              <a:t>تطبيقات الخاصة </a:t>
            </a:r>
            <a:r>
              <a:rPr lang="ar-JO" b="1" dirty="0"/>
              <a:t>بإ</a:t>
            </a:r>
            <a:r>
              <a:rPr lang="ar-SA" b="1" dirty="0"/>
              <a:t>نشاء مخازن في فيسبوك</a:t>
            </a:r>
            <a:endParaRPr lang="en-US" b="1" dirty="0"/>
          </a:p>
        </p:txBody>
      </p:sp>
      <p:sp>
        <p:nvSpPr>
          <p:cNvPr id="3" name="Content Placeholder 2"/>
          <p:cNvSpPr>
            <a:spLocks noGrp="1"/>
          </p:cNvSpPr>
          <p:nvPr>
            <p:ph idx="1"/>
          </p:nvPr>
        </p:nvSpPr>
        <p:spPr/>
        <p:txBody>
          <a:bodyPr/>
          <a:lstStyle/>
          <a:p>
            <a:r>
              <a:rPr lang="ar-JO" dirty="0"/>
              <a:t>هنالك أدوات للتجارة الإلكترونية الاجتماعية تساعد أصحاب الأعمال التجارية الصغيرة على تجاوز " أعجبني" والوصول إلى المزيد من العملاء و زيادة المبيعات على الشبكات الاجتماعية الأكثر شعبية.</a:t>
            </a:r>
          </a:p>
          <a:p>
            <a:pPr lvl="0"/>
            <a:r>
              <a:rPr lang="ar-JO" dirty="0"/>
              <a:t>منها تطبيق </a:t>
            </a:r>
            <a:r>
              <a:rPr lang="en-US" dirty="0"/>
              <a:t>Storefront Social</a:t>
            </a:r>
            <a:r>
              <a:rPr lang="ar-JO" dirty="0"/>
              <a:t> لإنشاء مخازن للفيس بوك.</a:t>
            </a:r>
          </a:p>
          <a:p>
            <a:pPr lvl="1"/>
            <a:r>
              <a:rPr lang="ar-JO" dirty="0"/>
              <a:t>التطبيق يخلق مخزن فيسبوك للجماهير حتى يقوموا بالتسوق. يمكنك تخصيص المخزن واستيراد المنتجات من موقع الويب الخاص بك مباشرة إلى الفيسبوك.</a:t>
            </a:r>
          </a:p>
          <a:p>
            <a:pPr lvl="1"/>
            <a:r>
              <a:rPr lang="ar-JO" dirty="0"/>
              <a:t>يقدم خيارات اللغة للوصول إلى أكبر جمهور ممكن من خلال منصة الفيسبوك</a:t>
            </a:r>
          </a:p>
          <a:p>
            <a:pPr lvl="1"/>
            <a:r>
              <a:rPr lang="ar-JO" dirty="0"/>
              <a:t>يمكن للعملاء الدفع للعناصر بعملات متعددة باستخدام </a:t>
            </a:r>
            <a:r>
              <a:rPr lang="en-US" dirty="0"/>
              <a:t>PayPal </a:t>
            </a:r>
            <a:r>
              <a:rPr lang="ar-JO" dirty="0"/>
              <a:t> أو </a:t>
            </a:r>
            <a:r>
              <a:rPr lang="en-US" dirty="0"/>
              <a:t>Google</a:t>
            </a:r>
            <a:r>
              <a:rPr lang="ar-JO" dirty="0"/>
              <a:t> </a:t>
            </a:r>
            <a:r>
              <a:rPr lang="en-US" dirty="0"/>
              <a:t>Checkout</a:t>
            </a:r>
            <a:r>
              <a:rPr lang="ar-JO" dirty="0"/>
              <a:t>.</a:t>
            </a:r>
          </a:p>
          <a:p>
            <a:pPr lvl="1"/>
            <a:r>
              <a:rPr lang="ar-JO" dirty="0"/>
              <a:t>تبدأ الخطط الأساسية في 9.95$ شهريا مع نسخة تجريبية مجانية لمدة 7 أيام.</a:t>
            </a:r>
            <a:endParaRPr lang="en-US" dirty="0"/>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43</a:t>
            </a:fld>
            <a:endParaRPr lang="en-GB"/>
          </a:p>
        </p:txBody>
      </p:sp>
    </p:spTree>
    <p:extLst>
      <p:ext uri="{BB962C8B-B14F-4D97-AF65-F5344CB8AC3E}">
        <p14:creationId xmlns:p14="http://schemas.microsoft.com/office/powerpoint/2010/main" val="183368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55950-A7C4-404D-9B6C-702D575201A6}"/>
              </a:ext>
            </a:extLst>
          </p:cNvPr>
          <p:cNvSpPr>
            <a:spLocks noGrp="1"/>
          </p:cNvSpPr>
          <p:nvPr>
            <p:ph type="title"/>
          </p:nvPr>
        </p:nvSpPr>
        <p:spPr/>
        <p:txBody>
          <a:bodyPr/>
          <a:lstStyle/>
          <a:p>
            <a:r>
              <a:rPr lang="ar-JO" dirty="0"/>
              <a:t>المنشورات </a:t>
            </a:r>
            <a:r>
              <a:rPr lang="en-US" dirty="0"/>
              <a:t>posts</a:t>
            </a:r>
            <a:br>
              <a:rPr lang="en-US" dirty="0"/>
            </a:br>
            <a:endParaRPr lang="en-US" dirty="0"/>
          </a:p>
        </p:txBody>
      </p:sp>
      <p:sp>
        <p:nvSpPr>
          <p:cNvPr id="3" name="Content Placeholder 2">
            <a:extLst>
              <a:ext uri="{FF2B5EF4-FFF2-40B4-BE49-F238E27FC236}">
                <a16:creationId xmlns:a16="http://schemas.microsoft.com/office/drawing/2014/main" id="{EC039EEA-B97A-4AB2-A320-756869D27DF0}"/>
              </a:ext>
            </a:extLst>
          </p:cNvPr>
          <p:cNvSpPr>
            <a:spLocks noGrp="1"/>
          </p:cNvSpPr>
          <p:nvPr>
            <p:ph idx="1"/>
          </p:nvPr>
        </p:nvSpPr>
        <p:spPr/>
        <p:txBody>
          <a:bodyPr/>
          <a:lstStyle/>
          <a:p>
            <a:pPr marL="342900" indent="-342900">
              <a:buFont typeface="Arial" panose="020B0604020202020204" pitchFamily="34" charset="0"/>
              <a:buChar char="•"/>
            </a:pPr>
            <a:r>
              <a:rPr lang="ar-JO" b="0" dirty="0"/>
              <a:t>المنشورات </a:t>
            </a:r>
            <a:r>
              <a:rPr lang="en-US" b="0" dirty="0"/>
              <a:t>posts</a:t>
            </a:r>
          </a:p>
          <a:p>
            <a:pPr marL="342900" indent="-342900">
              <a:buFont typeface="Arial" panose="020B0604020202020204" pitchFamily="34" charset="0"/>
              <a:buChar char="•"/>
            </a:pPr>
            <a:r>
              <a:rPr lang="ar-JO" b="0" dirty="0"/>
              <a:t>الاشارة </a:t>
            </a:r>
            <a:r>
              <a:rPr lang="en-US" b="0" dirty="0"/>
              <a:t>TAG</a:t>
            </a:r>
          </a:p>
          <a:p>
            <a:pPr marL="342900" indent="-342900">
              <a:buFont typeface="Arial" panose="020B0604020202020204" pitchFamily="34" charset="0"/>
              <a:buChar char="•"/>
            </a:pPr>
            <a:r>
              <a:rPr lang="ar-JO" b="0" dirty="0"/>
              <a:t>علامة التصنيف </a:t>
            </a:r>
            <a:r>
              <a:rPr lang="en-US" b="0" dirty="0"/>
              <a:t>Hashtag</a:t>
            </a:r>
            <a:r>
              <a:rPr lang="ar-JO" b="0" dirty="0"/>
              <a:t> (#)</a:t>
            </a:r>
            <a:endParaRPr lang="en-US" b="0" dirty="0"/>
          </a:p>
          <a:p>
            <a:pPr marL="342900" indent="-342900">
              <a:buFont typeface="Arial" panose="020B0604020202020204" pitchFamily="34" charset="0"/>
              <a:buChar char="•"/>
            </a:pPr>
            <a:r>
              <a:rPr lang="ar-JO" b="0" dirty="0"/>
              <a:t>الشعور</a:t>
            </a:r>
            <a:r>
              <a:rPr lang="en-US" b="0" dirty="0"/>
              <a:t>  Feeling </a:t>
            </a:r>
          </a:p>
          <a:p>
            <a:pPr marL="342900" indent="-342900">
              <a:buFont typeface="Arial" panose="020B0604020202020204" pitchFamily="34" charset="0"/>
              <a:buChar char="•"/>
            </a:pPr>
            <a:r>
              <a:rPr lang="ar-JO" b="0" dirty="0"/>
              <a:t>الموقع</a:t>
            </a:r>
            <a:r>
              <a:rPr lang="en-US" b="0" dirty="0"/>
              <a:t> Location </a:t>
            </a:r>
          </a:p>
          <a:p>
            <a:pPr marL="342900" indent="-342900">
              <a:buFont typeface="Arial" panose="020B0604020202020204" pitchFamily="34" charset="0"/>
              <a:buChar char="•"/>
            </a:pPr>
            <a:r>
              <a:rPr lang="ar-JO" b="0" dirty="0"/>
              <a:t>محدد الجمهور </a:t>
            </a:r>
            <a:r>
              <a:rPr lang="en-US" b="0" dirty="0"/>
              <a:t>Audience selector</a:t>
            </a:r>
          </a:p>
          <a:p>
            <a:pPr marL="342900" indent="-34290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C847CDBC-2117-45CF-B2A3-A4FD9D878121}"/>
              </a:ext>
            </a:extLst>
          </p:cNvPr>
          <p:cNvSpPr>
            <a:spLocks noGrp="1"/>
          </p:cNvSpPr>
          <p:nvPr>
            <p:ph type="sldNum" sz="quarter" idx="12"/>
          </p:nvPr>
        </p:nvSpPr>
        <p:spPr/>
        <p:txBody>
          <a:bodyPr/>
          <a:lstStyle/>
          <a:p>
            <a:fld id="{A85E95EA-764A-438A-AB2D-615555310C78}" type="slidenum">
              <a:rPr lang="en-GB" smtClean="0"/>
              <a:pPr/>
              <a:t>5</a:t>
            </a:fld>
            <a:endParaRPr lang="en-GB"/>
          </a:p>
        </p:txBody>
      </p:sp>
    </p:spTree>
    <p:extLst>
      <p:ext uri="{BB962C8B-B14F-4D97-AF65-F5344CB8AC3E}">
        <p14:creationId xmlns:p14="http://schemas.microsoft.com/office/powerpoint/2010/main" val="3600664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محدد الجمهور</a:t>
            </a:r>
            <a:br>
              <a:rPr lang="en-US" dirty="0"/>
            </a:br>
            <a:r>
              <a:rPr lang="en-US" dirty="0"/>
              <a:t>Audience Selector</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ar-JO" b="0" dirty="0"/>
              <a:t>تتذكر أداة تحديد الجمهور آخر جمهور قمت بمشاركة منشوراتك معه في آخر مرة قمت فيها بنشر شيء وتستخدم الجمهور نفسه عند المشاركة مرة أخرى إلا إذا قمت بتغييره. على سبيل المثال، إذا اخترت </a:t>
            </a:r>
            <a:r>
              <a:rPr lang="ar-JO" dirty="0"/>
              <a:t>العامة</a:t>
            </a:r>
            <a:r>
              <a:rPr lang="ar-JO" b="0" dirty="0"/>
              <a:t> لمنشور، فسوف يكون منشورك التالي أيضًا بالقيمة </a:t>
            </a:r>
            <a:r>
              <a:rPr lang="ar-JO" dirty="0"/>
              <a:t>العامة</a:t>
            </a:r>
            <a:r>
              <a:rPr lang="ar-JO" b="0" dirty="0"/>
              <a:t> إلا إذا قمت بتغيير الجمهور عند النشر. تظهر هذه الأداة في أماكن متعددة مثل اختصارات الخصوصية وإعدادات الخصوصية. عند إجراء تغيير على أداة تحديد الجمهور في مكان واحد، يتم تحديث الأداة بهذا التغيير في كل الأماكن التي تظهر بها.</a:t>
            </a:r>
          </a:p>
          <a:p>
            <a:pPr marL="342900" indent="-342900">
              <a:buFont typeface="Arial" panose="020B0604020202020204" pitchFamily="34" charset="0"/>
              <a:buChar char="•"/>
            </a:pPr>
            <a:r>
              <a:rPr lang="ar-JO" b="0" dirty="0"/>
              <a:t>تظهر أيضًا أداة تحديد الجمهور بجوار المحتويات التي سبق لك مشاركتها، وبالتالي يمكنك معرفة الجمهور الذي يمكنه رؤية كل منشور من منشوراتك. بعد مشاركة منشور، يكون لديك خيار تغيير من تشاركه معه. إذا كنت تريد تغيير جمهور منشور ما بعد نشره، فانقر على أداة تحديد الجمهور ثم حدد جمهورًا جديدًا.</a:t>
            </a:r>
          </a:p>
          <a:p>
            <a:pPr marL="342900" indent="-342900">
              <a:buFont typeface="Arial" panose="020B0604020202020204" pitchFamily="34" charset="0"/>
              <a:buChar char="•"/>
            </a:pPr>
            <a:r>
              <a:rPr lang="ar-JO" b="0" dirty="0"/>
              <a:t>تذكر، إذا قمت بالنشر على يوميات شخص آخر، فسوف يتحكم هذا الشخص في الجمهور الذي يمكنه عرض المنشور. بالإضافة إلى ذلك، يستطيع أي شخص تمّت الإشارة إليه في منشور ما رؤية هذا الأخير إلى جانب أصدقائه.</a:t>
            </a:r>
          </a:p>
        </p:txBody>
      </p:sp>
      <p:sp>
        <p:nvSpPr>
          <p:cNvPr id="4" name="Slide Number Placeholder 3"/>
          <p:cNvSpPr>
            <a:spLocks noGrp="1"/>
          </p:cNvSpPr>
          <p:nvPr>
            <p:ph type="sldNum" sz="quarter" idx="12"/>
          </p:nvPr>
        </p:nvSpPr>
        <p:spPr/>
        <p:txBody>
          <a:bodyPr/>
          <a:lstStyle/>
          <a:p>
            <a:fld id="{A85E95EA-764A-438A-AB2D-615555310C78}" type="slidenum">
              <a:rPr lang="en-GB" smtClean="0"/>
              <a:pPr/>
              <a:t>6</a:t>
            </a:fld>
            <a:endParaRPr lang="en-GB"/>
          </a:p>
        </p:txBody>
      </p:sp>
    </p:spTree>
    <p:extLst>
      <p:ext uri="{BB962C8B-B14F-4D97-AF65-F5344CB8AC3E}">
        <p14:creationId xmlns:p14="http://schemas.microsoft.com/office/powerpoint/2010/main" val="3582646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محدد الجمهور</a:t>
            </a:r>
            <a:br>
              <a:rPr lang="en-US" dirty="0"/>
            </a:br>
            <a:r>
              <a:rPr lang="en-US" dirty="0"/>
              <a:t>Audience Selector</a:t>
            </a:r>
          </a:p>
        </p:txBody>
      </p:sp>
      <p:sp>
        <p:nvSpPr>
          <p:cNvPr id="3" name="Content Placeholder 2"/>
          <p:cNvSpPr>
            <a:spLocks noGrp="1"/>
          </p:cNvSpPr>
          <p:nvPr>
            <p:ph idx="1"/>
          </p:nvPr>
        </p:nvSpPr>
        <p:spPr/>
        <p:txBody>
          <a:bodyPr>
            <a:normAutofit fontScale="92500" lnSpcReduction="20000"/>
          </a:bodyPr>
          <a:lstStyle/>
          <a:p>
            <a:pPr marL="342900" indent="-342900">
              <a:buClr>
                <a:schemeClr val="tx2"/>
              </a:buClr>
              <a:buFont typeface="Arial" panose="020B0604020202020204" pitchFamily="34" charset="0"/>
              <a:buChar char="•"/>
            </a:pPr>
            <a:r>
              <a:rPr lang="ar-JO" b="0" dirty="0"/>
              <a:t>خيارات الخصوصية (خيارات المشاركة):</a:t>
            </a:r>
            <a:endParaRPr lang="en-US" b="0" dirty="0"/>
          </a:p>
          <a:p>
            <a:pPr marL="914400" lvl="1" indent="-457200">
              <a:buFont typeface="+mj-lt"/>
              <a:buAutoNum type="arabicPeriod"/>
            </a:pPr>
            <a:r>
              <a:rPr lang="ar-JO" b="1" dirty="0"/>
              <a:t>العامة</a:t>
            </a:r>
            <a:r>
              <a:rPr lang="en-US" b="1" dirty="0"/>
              <a:t>(Public) </a:t>
            </a:r>
            <a:r>
              <a:rPr lang="ar-JO" b="1" dirty="0"/>
              <a:t>:</a:t>
            </a:r>
            <a:r>
              <a:rPr lang="ar-JO" dirty="0"/>
              <a:t> هو الخيار الأقل أماناً حيث تتم المشاركة مع جميع الاشخاص المشتركين في فيسبوك او من خارجه أي أن المعلومة مرئية لجميع الاصدقاء وغيرهم من مستخدمي الفيسبوك. </a:t>
            </a:r>
          </a:p>
          <a:p>
            <a:pPr marL="914400" lvl="1" indent="-457200">
              <a:buFont typeface="+mj-lt"/>
              <a:buAutoNum type="arabicPeriod"/>
            </a:pPr>
            <a:r>
              <a:rPr lang="ar-JO" dirty="0"/>
              <a:t>ا</a:t>
            </a:r>
            <a:r>
              <a:rPr lang="ar-JO" b="1" dirty="0"/>
              <a:t>لأصدقاء</a:t>
            </a:r>
            <a:r>
              <a:rPr lang="en-US" b="1" dirty="0"/>
              <a:t>(Friends) </a:t>
            </a:r>
            <a:r>
              <a:rPr lang="ar-JO" b="1" dirty="0"/>
              <a:t>:</a:t>
            </a:r>
            <a:r>
              <a:rPr lang="ar-JO" dirty="0"/>
              <a:t> هو الخيار الاكثر شيوعاً حيث يتم المشاركة مع الاصدقاء فقط أي أن فقط من تشملهم قائمة اصدقائي يمكنهم رؤية المعلومة. </a:t>
            </a:r>
          </a:p>
          <a:p>
            <a:pPr marL="914400" lvl="1" indent="-457200">
              <a:buFont typeface="+mj-lt"/>
              <a:buAutoNum type="arabicPeriod"/>
            </a:pPr>
            <a:r>
              <a:rPr lang="ar-JO" dirty="0"/>
              <a:t>ا</a:t>
            </a:r>
            <a:r>
              <a:rPr lang="ar-JO" b="1" dirty="0"/>
              <a:t>لأصدقاء باستثناء </a:t>
            </a:r>
            <a:r>
              <a:rPr lang="en-US" b="1" dirty="0"/>
              <a:t>(Friends except)</a:t>
            </a:r>
            <a:r>
              <a:rPr lang="ar-JO" b="1" dirty="0"/>
              <a:t>: </a:t>
            </a:r>
            <a:r>
              <a:rPr lang="ar-JO" dirty="0"/>
              <a:t>هو خيار عدم العرض لبعض الأصدقاء وتستخدم لمشاركة معلومات حساسة أو معلومات غير مرغوب مشاركتها مع جميع الاصدقاء.</a:t>
            </a:r>
          </a:p>
          <a:p>
            <a:pPr marL="914400" lvl="1" indent="-457200">
              <a:buFont typeface="+mj-lt"/>
              <a:buAutoNum type="arabicPeriod"/>
            </a:pPr>
            <a:r>
              <a:rPr lang="ar-JO" b="1" dirty="0"/>
              <a:t>أصدقاء محددون </a:t>
            </a:r>
            <a:r>
              <a:rPr lang="en-US" b="1" dirty="0"/>
              <a:t>(Specific Friends)</a:t>
            </a:r>
            <a:r>
              <a:rPr lang="ar-JO" b="1" dirty="0"/>
              <a:t>: </a:t>
            </a:r>
            <a:r>
              <a:rPr lang="ar-JO" dirty="0"/>
              <a:t>هو خيار العرض لبعض الأصدقاء فقط وتستخدم لمشاركة معلومات حساسة أو معلومات غير مرغوب مشاركتها مع جميع الاصدقاء. </a:t>
            </a:r>
          </a:p>
          <a:p>
            <a:pPr marL="914400" lvl="1" indent="-457200">
              <a:buFont typeface="+mj-lt"/>
              <a:buAutoNum type="arabicPeriod"/>
            </a:pPr>
            <a:r>
              <a:rPr lang="ar-JO" b="1" dirty="0"/>
              <a:t>تخصيص</a:t>
            </a:r>
            <a:r>
              <a:rPr lang="en-US" b="1" dirty="0"/>
              <a:t>(Custom) </a:t>
            </a:r>
            <a:r>
              <a:rPr lang="ar-JO" b="1" dirty="0"/>
              <a:t>:</a:t>
            </a:r>
            <a:r>
              <a:rPr lang="ar-JO" dirty="0"/>
              <a:t> هو خيار تضمين واستبعاد الأصدقاء والقوائم وتستخدم لمشاركة معلومات حساسة أو معلومات غير مرغوب مشاركتها مع جميع الاصدقاء.</a:t>
            </a:r>
          </a:p>
          <a:p>
            <a:pPr marL="914400" lvl="1" indent="-457200">
              <a:buFont typeface="+mj-lt"/>
              <a:buAutoNum type="arabicPeriod"/>
            </a:pPr>
            <a:r>
              <a:rPr lang="ar-JO" b="1" dirty="0"/>
              <a:t>أنا فقط (</a:t>
            </a:r>
            <a:r>
              <a:rPr lang="en-US" b="1" dirty="0"/>
              <a:t>Only me</a:t>
            </a:r>
            <a:r>
              <a:rPr lang="ar-JO" b="1" dirty="0"/>
              <a:t>):</a:t>
            </a:r>
            <a:r>
              <a:rPr lang="ar-JO" b="0" dirty="0"/>
              <a:t> يتم المشاركة مع الشخص نفسه </a:t>
            </a:r>
            <a:r>
              <a:rPr lang="ar-JO" dirty="0"/>
              <a:t>وهي طريقة لجعل المعلومة خاصة بصاحب الحساب.</a:t>
            </a:r>
            <a:endParaRPr lang="en-US"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7</a:t>
            </a:fld>
            <a:endParaRPr lang="en-GB"/>
          </a:p>
        </p:txBody>
      </p:sp>
    </p:spTree>
    <p:extLst>
      <p:ext uri="{BB962C8B-B14F-4D97-AF65-F5344CB8AC3E}">
        <p14:creationId xmlns:p14="http://schemas.microsoft.com/office/powerpoint/2010/main" val="1258890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اعدادات الخصوصية</a:t>
            </a:r>
            <a:br>
              <a:rPr lang="ar-JO" dirty="0">
                <a:solidFill>
                  <a:schemeClr val="tx2"/>
                </a:solidFill>
              </a:rPr>
            </a:br>
            <a:r>
              <a:rPr lang="en-US" dirty="0">
                <a:solidFill>
                  <a:schemeClr val="tx2"/>
                </a:solidFill>
              </a:rPr>
              <a:t>Privacy Settings</a:t>
            </a:r>
          </a:p>
        </p:txBody>
      </p:sp>
    </p:spTree>
    <p:extLst>
      <p:ext uri="{BB962C8B-B14F-4D97-AF65-F5344CB8AC3E}">
        <p14:creationId xmlns:p14="http://schemas.microsoft.com/office/powerpoint/2010/main" val="3380473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4B000AF-97CA-45A3-8DC9-CBC7F8BE67E0}"/>
              </a:ext>
            </a:extLst>
          </p:cNvPr>
          <p:cNvSpPr>
            <a:spLocks noGrp="1"/>
          </p:cNvSpPr>
          <p:nvPr>
            <p:ph type="subTitle" idx="1"/>
          </p:nvPr>
        </p:nvSpPr>
        <p:spPr/>
        <p:txBody>
          <a:bodyPr/>
          <a:lstStyle/>
          <a:p>
            <a:endParaRPr lang="en-US"/>
          </a:p>
        </p:txBody>
      </p:sp>
      <p:pic>
        <p:nvPicPr>
          <p:cNvPr id="4" name="Picture 2">
            <a:extLst>
              <a:ext uri="{FF2B5EF4-FFF2-40B4-BE49-F238E27FC236}">
                <a16:creationId xmlns:a16="http://schemas.microsoft.com/office/drawing/2014/main" id="{B264717B-6640-4544-9420-DAF1448D5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89074"/>
            <a:ext cx="8839201" cy="4761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46452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N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15230</TotalTime>
  <Words>1365</Words>
  <Application>Microsoft Office PowerPoint</Application>
  <PresentationFormat>On-screen Show (4:3)</PresentationFormat>
  <Paragraphs>160</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Arial Black</vt:lpstr>
      <vt:lpstr>Calibri</vt:lpstr>
      <vt:lpstr>SN Theme</vt:lpstr>
      <vt:lpstr>فيسبوك Facebook</vt:lpstr>
      <vt:lpstr>ما هو الفيسبوك؟</vt:lpstr>
      <vt:lpstr>المنشورات Posts</vt:lpstr>
      <vt:lpstr>PowerPoint Presentation</vt:lpstr>
      <vt:lpstr>المنشورات posts </vt:lpstr>
      <vt:lpstr>محدد الجمهور Audience Selector</vt:lpstr>
      <vt:lpstr>محدد الجمهور Audience Selector</vt:lpstr>
      <vt:lpstr>اعدادات الخصوصية Privacy Settings</vt:lpstr>
      <vt:lpstr>PowerPoint Presentation</vt:lpstr>
      <vt:lpstr>اعدادات الخصوصية Privacy Settings</vt:lpstr>
      <vt:lpstr>سجل النشاط Activity Log</vt:lpstr>
      <vt:lpstr>PowerPoint Presentation</vt:lpstr>
      <vt:lpstr>سجل النشاط Activity Log </vt:lpstr>
      <vt:lpstr>التنبيهات Notifications</vt:lpstr>
      <vt:lpstr>PowerPoint Presentation</vt:lpstr>
      <vt:lpstr>القوائم Lists</vt:lpstr>
      <vt:lpstr>PowerPoint Presentation</vt:lpstr>
      <vt:lpstr>القوائم Lists </vt:lpstr>
      <vt:lpstr>القوائم Lists </vt:lpstr>
      <vt:lpstr>المناسبات Events</vt:lpstr>
      <vt:lpstr>PowerPoint Presentation</vt:lpstr>
      <vt:lpstr>المناسبات Events </vt:lpstr>
      <vt:lpstr>صفحة فيسبوك Facebook Page</vt:lpstr>
      <vt:lpstr>PowerPoint Presentation</vt:lpstr>
      <vt:lpstr>صفحة فيسبوك Facebook Page </vt:lpstr>
      <vt:lpstr>صفحة فيسبوك Facebook Page </vt:lpstr>
      <vt:lpstr>الفرق بين صفحة الفيسبوك وحساب فيسبوك الشخصي</vt:lpstr>
      <vt:lpstr>المجموعات Groups</vt:lpstr>
      <vt:lpstr>PowerPoint Presentation</vt:lpstr>
      <vt:lpstr>المجموعات Groups </vt:lpstr>
      <vt:lpstr>المجموعات Groups </vt:lpstr>
      <vt:lpstr>المجموعات Groups </vt:lpstr>
      <vt:lpstr>الفرق بين صفحة الفيسبوك ومجموعة فيسبوك </vt:lpstr>
      <vt:lpstr>التجارة الالكترونية عبر فيسبوك</vt:lpstr>
      <vt:lpstr>التجارة الالكترونية الاجتماعية  </vt:lpstr>
      <vt:lpstr>التجارة الالكترونية عبر صفحة فيسبوك</vt:lpstr>
      <vt:lpstr>PowerPoint Presentation</vt:lpstr>
      <vt:lpstr>التجارة الالكترونية عبر صفحة فيسبوك </vt:lpstr>
      <vt:lpstr>التجارة الالكترونية عبر مجموعة فيسبوك</vt:lpstr>
      <vt:lpstr>PowerPoint Presentation</vt:lpstr>
      <vt:lpstr>التجارة الالكترونية عبر مجموعة فيسبوك </vt:lpstr>
      <vt:lpstr>التجارة الالكترونية عبر استخدام التطبيقات الخاصة بإنشاء مخازن في فيسبوك</vt:lpstr>
      <vt:lpstr>التجارة الالكترونية عبر استخدام التطبيقات الخاصة بإنشاء مخازن في فيسبوك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networks skills 0731101 (1)</dc:title>
  <dc:creator>Raneem</dc:creator>
  <cp:lastModifiedBy>Raneem</cp:lastModifiedBy>
  <cp:revision>624</cp:revision>
  <dcterms:created xsi:type="dcterms:W3CDTF">2015-02-28T12:48:04Z</dcterms:created>
  <dcterms:modified xsi:type="dcterms:W3CDTF">2019-11-08T21:05:48Z</dcterms:modified>
</cp:coreProperties>
</file>